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9" r:id="rId4"/>
    <p:sldId id="260"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5" r:id="rId18"/>
    <p:sldId id="277" r:id="rId19"/>
    <p:sldId id="278" r:id="rId20"/>
    <p:sldId id="279" r:id="rId21"/>
    <p:sldId id="280" r:id="rId22"/>
    <p:sldId id="281" r:id="rId23"/>
    <p:sldId id="282" r:id="rId24"/>
    <p:sldId id="283" r:id="rId25"/>
    <p:sldId id="261" r:id="rId26"/>
    <p:sldId id="285"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6"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Antraštės vietos rezervavimo ženklas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os vietos rezervavimo ženklas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6DC4D-924A-4699-8625-EA7237178408}" type="datetimeFigureOut">
              <a:rPr lang="en-US" smtClean="0"/>
              <a:t>3/4/2021</a:t>
            </a:fld>
            <a:endParaRPr lang="en-US"/>
          </a:p>
        </p:txBody>
      </p:sp>
      <p:sp>
        <p:nvSpPr>
          <p:cNvPr id="4" name="Skaidrės vaizdo vietos rezervavimo ženkla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astabų vietos rezervavimo ženkl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6" name="Poraštės vietos rezervavimo ženklas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kaidrės numerio vietos rezervavimo ženklas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2FB57-131C-4863-8245-F5979EC57F1E}" type="slidenum">
              <a:rPr lang="en-US" smtClean="0"/>
              <a:t>‹#›</a:t>
            </a:fld>
            <a:endParaRPr lang="en-US"/>
          </a:p>
        </p:txBody>
      </p:sp>
    </p:spTree>
    <p:extLst>
      <p:ext uri="{BB962C8B-B14F-4D97-AF65-F5344CB8AC3E}">
        <p14:creationId xmlns:p14="http://schemas.microsoft.com/office/powerpoint/2010/main" val="81393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a:t>
            </a:fld>
            <a:endParaRPr lang="en-US"/>
          </a:p>
        </p:txBody>
      </p:sp>
    </p:spTree>
    <p:extLst>
      <p:ext uri="{BB962C8B-B14F-4D97-AF65-F5344CB8AC3E}">
        <p14:creationId xmlns:p14="http://schemas.microsoft.com/office/powerpoint/2010/main" val="1558426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F8C7D5C-F6DE-423B-8510-460F533C2178}"/>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6D7C1AD1-4A25-478A-875D-CF88D858B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CBF82418-79E5-4AC7-93A1-0543A4323A6F}"/>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240421A6-E7BE-4145-BAEE-AC9908C2EC42}"/>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F2D39F6A-EBD3-4F92-88C9-3DC3F5EBF0E1}"/>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620215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D52AABC-C99C-4C11-82A4-5958DE2131FF}"/>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466F927C-02F2-4E54-82C3-078E1F17B828}"/>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653C8C30-10CB-45A1-A629-1C82615C7523}"/>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5D8678A4-3F7B-41C4-A522-BC0DAF81FBD6}"/>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5D407CFA-408B-4D4A-A157-14E5EE9C8E44}"/>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47635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C9DB477C-3F4F-436A-B8E6-C9FF4AF7929A}"/>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D8D765E2-48E0-4114-A26E-4AC12B2CF42A}"/>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B83D0CE-E1E6-4B1D-A058-4B5F4E33FD26}"/>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BDF891A1-309B-4CAE-ACE6-7A938366147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97D9C16-F55A-4697-859C-6D7AACE894BC}"/>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204906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7BB98C-FFA0-470D-AFE9-9113B94D1224}"/>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DFFE531B-A8D8-4332-B366-BE2710AB02CF}"/>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7364E3A3-6904-428B-AC3F-7ADA03AFA817}"/>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36C5EF5F-0960-47C0-B81B-D57322C4DE1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1FCA435E-67D6-4CEB-91AC-612A63B03F73}"/>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227016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39DAB81-061C-4B6A-ABA5-E7F50DB60A0A}"/>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9FD5ABA-2ED5-4146-969C-BEAF8606E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679AFFAF-23E4-4870-803E-006354E8D518}"/>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3A915BE4-AC84-4074-B3C9-D8D7961A8DAA}"/>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90B417BD-9EDC-4434-AB3D-811E2EEF6171}"/>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388569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5BEDE68-C4F4-481F-AEF2-CE510876256A}"/>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FE6F6EC-91C2-4E0C-9A70-CC2176950C33}"/>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A7A1C67A-1F45-404F-87BE-96B7BA498E56}"/>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F49F0DDF-70F9-433A-A349-1A34403C3E07}"/>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6" name="Poraštės vietos rezervavimo ženklas 5">
            <a:extLst>
              <a:ext uri="{FF2B5EF4-FFF2-40B4-BE49-F238E27FC236}">
                <a16:creationId xmlns:a16="http://schemas.microsoft.com/office/drawing/2014/main" id="{E221D2B8-D914-4994-BFC7-234C3776D7DF}"/>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F2A3D4CB-7FCF-482C-B3B2-6FC4DE566CEB}"/>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86766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1708D0A-627C-4FC1-9444-CE8F2D7FDCBA}"/>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1645D926-398E-46B2-8789-881FD43E6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53F234D3-7A90-4117-8061-F63E861D7179}"/>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3FD6AFDF-E8FE-4C4D-88D7-7AB8B5848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C6E9E852-548D-4B51-8CB0-BEFD1EC138B2}"/>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56EF8001-2CCD-410E-AC2F-05B93828BC87}"/>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8" name="Poraštės vietos rezervavimo ženklas 7">
            <a:extLst>
              <a:ext uri="{FF2B5EF4-FFF2-40B4-BE49-F238E27FC236}">
                <a16:creationId xmlns:a16="http://schemas.microsoft.com/office/drawing/2014/main" id="{72621DCD-4DE0-4A1C-AE49-67C7D7F1F4E7}"/>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D5464CF-2142-42D8-9E76-607F5894F033}"/>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422497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DA7B861-1D3D-48A2-BAC7-5E78891D6A1C}"/>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099F70D1-B82B-4564-8708-F66248F640B9}"/>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4" name="Poraštės vietos rezervavimo ženklas 3">
            <a:extLst>
              <a:ext uri="{FF2B5EF4-FFF2-40B4-BE49-F238E27FC236}">
                <a16:creationId xmlns:a16="http://schemas.microsoft.com/office/drawing/2014/main" id="{D881D748-ACED-4F3D-B663-DE16CB999CA4}"/>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DEFF4F8F-6790-4B6D-8D23-5DDFA976D430}"/>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350031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65070E23-D750-4AF0-8E7A-C1099253A792}"/>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3" name="Poraštės vietos rezervavimo ženklas 2">
            <a:extLst>
              <a:ext uri="{FF2B5EF4-FFF2-40B4-BE49-F238E27FC236}">
                <a16:creationId xmlns:a16="http://schemas.microsoft.com/office/drawing/2014/main" id="{AB06CF3A-A59E-419F-BE71-750A53BDDBC1}"/>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97749B7E-4140-4AC5-A151-20DD06F7243F}"/>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6354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A86BA14-BEC3-43A6-85F5-AE29EBE855F3}"/>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C5A8A0DC-34E8-4CE2-803F-538F374BC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0AF99B49-371E-4B26-AA05-27EA075D3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CD73F949-5252-492C-85FF-9C87003BDF9B}"/>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6" name="Poraštės vietos rezervavimo ženklas 5">
            <a:extLst>
              <a:ext uri="{FF2B5EF4-FFF2-40B4-BE49-F238E27FC236}">
                <a16:creationId xmlns:a16="http://schemas.microsoft.com/office/drawing/2014/main" id="{3EF6DEC6-2D0E-422D-AD39-E41F08D2C1A9}"/>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F23C55AA-FE41-4A36-AF90-6A84B86FFDAE}"/>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33419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178D7A9-8310-447E-9F09-187EEA7CFFF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8D96A077-3F67-4374-B434-33F4E0CD90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5AF15389-FA65-464F-8047-E0CDABB49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28BF4AE-BB9F-40B6-BF3C-026F9214431C}"/>
              </a:ext>
            </a:extLst>
          </p:cNvPr>
          <p:cNvSpPr>
            <a:spLocks noGrp="1"/>
          </p:cNvSpPr>
          <p:nvPr>
            <p:ph type="dt" sz="half" idx="10"/>
          </p:nvPr>
        </p:nvSpPr>
        <p:spPr/>
        <p:txBody>
          <a:bodyPr/>
          <a:lstStyle/>
          <a:p>
            <a:fld id="{0CBACF0C-473E-4F29-9B50-6E1EABFFB8B1}" type="datetimeFigureOut">
              <a:rPr lang="en-US" smtClean="0"/>
              <a:t>3/4/2021</a:t>
            </a:fld>
            <a:endParaRPr lang="en-US"/>
          </a:p>
        </p:txBody>
      </p:sp>
      <p:sp>
        <p:nvSpPr>
          <p:cNvPr id="6" name="Poraštės vietos rezervavimo ženklas 5">
            <a:extLst>
              <a:ext uri="{FF2B5EF4-FFF2-40B4-BE49-F238E27FC236}">
                <a16:creationId xmlns:a16="http://schemas.microsoft.com/office/drawing/2014/main" id="{81BF67FC-DB9C-4BA4-B25D-51ECA9C52B70}"/>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AAAF7C6F-ECB0-46BA-9DA3-B2BF679B14ED}"/>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81622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8BC20C0A-1A95-4729-91DD-603226E8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5653DBB9-4EBC-4633-B1CD-89E5B8505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F278535-FA13-42AE-9A9C-123EAFC8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ACF0C-473E-4F29-9B50-6E1EABFFB8B1}" type="datetimeFigureOut">
              <a:rPr lang="en-US" smtClean="0"/>
              <a:t>3/4/2021</a:t>
            </a:fld>
            <a:endParaRPr lang="en-US"/>
          </a:p>
        </p:txBody>
      </p:sp>
      <p:sp>
        <p:nvSpPr>
          <p:cNvPr id="5" name="Poraštės vietos rezervavimo ženklas 4">
            <a:extLst>
              <a:ext uri="{FF2B5EF4-FFF2-40B4-BE49-F238E27FC236}">
                <a16:creationId xmlns:a16="http://schemas.microsoft.com/office/drawing/2014/main" id="{73CEFD7D-E655-456C-B5D6-0140FD249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541C1B40-16C3-436A-B27A-32F5E3509E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F5E4E-CA93-422C-B106-5EA3DD1B74C7}" type="slidenum">
              <a:rPr lang="en-US" smtClean="0"/>
              <a:t>‹#›</a:t>
            </a:fld>
            <a:endParaRPr lang="en-US"/>
          </a:p>
        </p:txBody>
      </p:sp>
    </p:spTree>
    <p:extLst>
      <p:ext uri="{BB962C8B-B14F-4D97-AF65-F5344CB8AC3E}">
        <p14:creationId xmlns:p14="http://schemas.microsoft.com/office/powerpoint/2010/main" val="702132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37321" y="2556588"/>
            <a:ext cx="12111135" cy="1744824"/>
          </a:xfrm>
        </p:spPr>
        <p:txBody>
          <a:bodyPr>
            <a:normAutofit/>
          </a:bodyPr>
          <a:lstStyle/>
          <a:p>
            <a:r>
              <a:rPr lang="en-US" b="1" cap="all" dirty="0">
                <a:effectLst>
                  <a:outerShdw blurRad="38100" dist="38100" dir="2700000" algn="tl">
                    <a:srgbClr val="000000">
                      <a:alpha val="43137"/>
                    </a:srgbClr>
                  </a:outerShdw>
                </a:effectLst>
                <a:latin typeface="Times New Roman" panose="02020603050405020304" pitchFamily="18" charset="0"/>
              </a:rPr>
              <a:t>Programming of smart device components</a:t>
            </a:r>
            <a:endParaRPr lang="en-US" b="1" cap="all" dirty="0">
              <a:latin typeface="Times New Roman" panose="02020603050405020304" pitchFamily="18" charset="0"/>
            </a:endParaRP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lt-LT" dirty="0">
                <a:latin typeface="Times New Roman" panose="02020603050405020304" pitchFamily="18" charset="0"/>
                <a:cs typeface="Times New Roman" panose="02020603050405020304" pitchFamily="18" charset="0"/>
              </a:rPr>
              <a:t>Asistentas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971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EE39430-1908-4091-8480-729AB3A25EA4}"/>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8486AC2E-9DB1-4801-B476-E4B8BD5DD3F6}"/>
              </a:ext>
            </a:extLst>
          </p:cNvPr>
          <p:cNvSpPr>
            <a:spLocks noGrp="1"/>
          </p:cNvSpPr>
          <p:nvPr>
            <p:ph idx="1"/>
          </p:nvPr>
        </p:nvSpPr>
        <p:spPr>
          <a:xfrm>
            <a:off x="838200" y="1825624"/>
            <a:ext cx="6612172" cy="5032375"/>
          </a:xfrm>
        </p:spPr>
        <p:txBody>
          <a:bodyPr>
            <a:normAutofit/>
          </a:bodyPr>
          <a:lstStyle/>
          <a:p>
            <a:pPr marL="0" indent="0" algn="just">
              <a:buNone/>
            </a:pPr>
            <a:r>
              <a:rPr lang="en-US" dirty="0">
                <a:latin typeface="Times New Roman" panose="02020603050405020304" pitchFamily="18" charset="0"/>
                <a:cs typeface="Times New Roman" panose="02020603050405020304" pitchFamily="18" charset="0"/>
              </a:rPr>
              <a:t>Microprocessor System MPS (Microprocessor System) is a functionally complete system consisting of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Central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Processing</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Unit</a:t>
            </a:r>
            <a:r>
              <a:rPr lang="lt-LT" dirty="0">
                <a:latin typeface="Times New Roman" panose="02020603050405020304" pitchFamily="18" charset="0"/>
                <a:cs typeface="Times New Roman" panose="02020603050405020304" pitchFamily="18" charset="0"/>
              </a:rPr>
              <a:t> (CPU),</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Input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ports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Output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ports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Tactical</a:t>
            </a:r>
            <a:r>
              <a:rPr lang="lt-LT" dirty="0">
                <a:latin typeface="Times New Roman" panose="02020603050405020304" pitchFamily="18" charset="0"/>
                <a:cs typeface="Times New Roman" panose="02020603050405020304" pitchFamily="18" charset="0"/>
              </a:rPr>
              <a:t> Pulse </a:t>
            </a:r>
            <a:r>
              <a:rPr lang="lt-LT" dirty="0" err="1">
                <a:latin typeface="Times New Roman" panose="02020603050405020304" pitchFamily="18" charset="0"/>
                <a:cs typeface="Times New Roman" panose="02020603050405020304" pitchFamily="18" charset="0"/>
              </a:rPr>
              <a:t>Generator</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Clock</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Power </a:t>
            </a:r>
            <a:r>
              <a:rPr lang="lt-LT" dirty="0" err="1">
                <a:latin typeface="Times New Roman" panose="02020603050405020304" pitchFamily="18" charset="0"/>
                <a:cs typeface="Times New Roman" panose="02020603050405020304" pitchFamily="18" charset="0"/>
              </a:rPr>
              <a:t>Supply</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Memory required for data storage: ROM, RAM, EEPROM</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1A5086C2-44D0-45BC-A722-76D522EE8FD1}"/>
              </a:ext>
            </a:extLst>
          </p:cNvPr>
          <p:cNvPicPr>
            <a:picLocks noChangeAspect="1"/>
          </p:cNvPicPr>
          <p:nvPr/>
        </p:nvPicPr>
        <p:blipFill>
          <a:blip r:embed="rId2"/>
          <a:stretch>
            <a:fillRect/>
          </a:stretch>
        </p:blipFill>
        <p:spPr>
          <a:xfrm>
            <a:off x="7450372" y="1789678"/>
            <a:ext cx="4322983" cy="4703197"/>
          </a:xfrm>
          <a:prstGeom prst="roundRect">
            <a:avLst>
              <a:gd name="adj" fmla="val 12458"/>
            </a:avLst>
          </a:prstGeom>
        </p:spPr>
      </p:pic>
    </p:spTree>
    <p:extLst>
      <p:ext uri="{BB962C8B-B14F-4D97-AF65-F5344CB8AC3E}">
        <p14:creationId xmlns:p14="http://schemas.microsoft.com/office/powerpoint/2010/main" val="173180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2D391B8-A2DB-4595-82A5-6B91D730B654}"/>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Principle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of</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operation</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319EC1DA-34D8-418C-8E3C-299FB3A63935}"/>
              </a:ext>
            </a:extLst>
          </p:cNvPr>
          <p:cNvSpPr>
            <a:spLocks noGrp="1"/>
          </p:cNvSpPr>
          <p:nvPr>
            <p:ph idx="1"/>
          </p:nvPr>
        </p:nvSpPr>
        <p:spPr>
          <a:xfrm>
            <a:off x="4445292" y="1825624"/>
            <a:ext cx="6908508" cy="5032375"/>
          </a:xfrm>
        </p:spPr>
        <p:txBody>
          <a:bodyPr/>
          <a:lstStyle/>
          <a:p>
            <a:pPr marL="0" indent="0" algn="just">
              <a:buNone/>
            </a:pPr>
            <a:r>
              <a:rPr lang="en-US" dirty="0">
                <a:latin typeface="Times New Roman" panose="02020603050405020304" pitchFamily="18" charset="0"/>
                <a:cs typeface="Times New Roman" panose="02020603050405020304" pitchFamily="18" charset="0"/>
              </a:rPr>
              <a:t>Four steps to CPU operation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Control Unit receives the instruction from the </a:t>
            </a:r>
            <a:r>
              <a:rPr lang="en-US" dirty="0" err="1">
                <a:latin typeface="Times New Roman" panose="02020603050405020304" pitchFamily="18" charset="0"/>
                <a:cs typeface="Times New Roman" panose="02020603050405020304" pitchFamily="18" charset="0"/>
              </a:rPr>
              <a:t>Memoary</a:t>
            </a:r>
            <a:r>
              <a:rPr lang="en-US" dirty="0">
                <a:latin typeface="Times New Roman" panose="02020603050405020304" pitchFamily="18" charset="0"/>
                <a:cs typeface="Times New Roman" panose="02020603050405020304" pitchFamily="18" charset="0"/>
              </a:rPr>
              <a:t> and decrypts the instruction</a:t>
            </a:r>
          </a:p>
          <a:p>
            <a:pPr algn="just"/>
            <a:r>
              <a:rPr lang="en-US" dirty="0">
                <a:latin typeface="Times New Roman" panose="02020603050405020304" pitchFamily="18" charset="0"/>
                <a:cs typeface="Times New Roman" panose="02020603050405020304" pitchFamily="18" charset="0"/>
              </a:rPr>
              <a:t>The control unit takes the required data from the memory and transfers it to the Arithmetic Logic Unit (ALU).</a:t>
            </a:r>
          </a:p>
          <a:p>
            <a:pPr algn="just"/>
            <a:r>
              <a:rPr lang="fi-FI" dirty="0">
                <a:latin typeface="Times New Roman" panose="02020603050405020304" pitchFamily="18" charset="0"/>
                <a:cs typeface="Times New Roman" panose="02020603050405020304" pitchFamily="18" charset="0"/>
              </a:rPr>
              <a:t>ALU handles data;</a:t>
            </a:r>
          </a:p>
          <a:p>
            <a:pPr algn="just"/>
            <a:r>
              <a:rPr lang="en-US" dirty="0">
                <a:latin typeface="Times New Roman" panose="02020603050405020304" pitchFamily="18" charset="0"/>
                <a:cs typeface="Times New Roman" panose="02020603050405020304" pitchFamily="18" charset="0"/>
              </a:rPr>
              <a:t>ALU returns the result to memory (Registers</a:t>
            </a:r>
            <a:r>
              <a:rPr lang="lt-LT" dirty="0">
                <a:latin typeface="Times New Roman" panose="02020603050405020304" pitchFamily="18" charset="0"/>
                <a:cs typeface="Times New Roman" panose="02020603050405020304" pitchFamily="18" charset="0"/>
              </a:rPr>
              <a:t>). </a:t>
            </a:r>
          </a:p>
        </p:txBody>
      </p:sp>
      <p:pic>
        <p:nvPicPr>
          <p:cNvPr id="5" name="Paveikslėlis 4">
            <a:extLst>
              <a:ext uri="{FF2B5EF4-FFF2-40B4-BE49-F238E27FC236}">
                <a16:creationId xmlns:a16="http://schemas.microsoft.com/office/drawing/2014/main" id="{33DB7735-1FB3-4091-A848-83E5A7DA28EC}"/>
              </a:ext>
            </a:extLst>
          </p:cNvPr>
          <p:cNvPicPr>
            <a:picLocks noChangeAspect="1"/>
          </p:cNvPicPr>
          <p:nvPr/>
        </p:nvPicPr>
        <p:blipFill>
          <a:blip r:embed="rId2"/>
          <a:stretch>
            <a:fillRect/>
          </a:stretch>
        </p:blipFill>
        <p:spPr>
          <a:xfrm>
            <a:off x="282594" y="1757873"/>
            <a:ext cx="4162698" cy="4735002"/>
          </a:xfrm>
          <a:prstGeom prst="roundRect">
            <a:avLst>
              <a:gd name="adj" fmla="val 8598"/>
            </a:avLst>
          </a:prstGeom>
        </p:spPr>
      </p:pic>
    </p:spTree>
    <p:extLst>
      <p:ext uri="{BB962C8B-B14F-4D97-AF65-F5344CB8AC3E}">
        <p14:creationId xmlns:p14="http://schemas.microsoft.com/office/powerpoint/2010/main" val="2881085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2EC99FE-D2A3-4615-B8B9-13D8B9B77863}"/>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20C3429-AE54-4D0A-8AC9-A9810ABC15A7}"/>
              </a:ext>
            </a:extLst>
          </p:cNvPr>
          <p:cNvSpPr>
            <a:spLocks noGrp="1"/>
          </p:cNvSpPr>
          <p:nvPr>
            <p:ph idx="1"/>
          </p:nvPr>
        </p:nvSpPr>
        <p:spPr>
          <a:xfrm>
            <a:off x="838200" y="1825624"/>
            <a:ext cx="10515600" cy="5032375"/>
          </a:xfrm>
        </p:spPr>
        <p:txBody>
          <a:bodyPr/>
          <a:lstStyle/>
          <a:p>
            <a:pPr algn="just"/>
            <a:r>
              <a:rPr lang="en-US" dirty="0">
                <a:latin typeface="Times New Roman" panose="02020603050405020304" pitchFamily="18" charset="0"/>
                <a:cs typeface="Times New Roman" panose="02020603050405020304" pitchFamily="18" charset="0"/>
              </a:rPr>
              <a:t>There are two main architectures of modern processors. CISC, and RISC. RISC - (Reduced Instruction Set Computer) - a computer with a small and optimized set of instructions that are adapted to perform sequences of actions;</a:t>
            </a:r>
          </a:p>
          <a:p>
            <a:pPr algn="just"/>
            <a:r>
              <a:rPr lang="en-US" dirty="0">
                <a:latin typeface="Times New Roman" panose="02020603050405020304" pitchFamily="18" charset="0"/>
                <a:cs typeface="Times New Roman" panose="02020603050405020304" pitchFamily="18" charset="0"/>
              </a:rPr>
              <a:t>CISC - (Complex Instruction Set Computer) - a computer with a large number of (almost all possible actions) instructions, the selection and execution of which is much more difficult than in RISC computers;</a:t>
            </a:r>
          </a:p>
          <a:p>
            <a:pPr algn="just"/>
            <a:r>
              <a:rPr lang="en-US" dirty="0">
                <a:latin typeface="Times New Roman" panose="02020603050405020304" pitchFamily="18" charset="0"/>
                <a:cs typeface="Times New Roman" panose="02020603050405020304" pitchFamily="18" charset="0"/>
              </a:rPr>
              <a:t>Examples of CISC processor architectures: Intel x86 (personal computers), Motorola 68k (embedded systems), IBM z / Architecture (mainframes).</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8941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6FD2E3D-E72F-4B74-B5F1-EBB2DDCD923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39D6D49D-EA9E-47A0-B79E-32E434DE29EF}"/>
              </a:ext>
            </a:extLst>
          </p:cNvPr>
          <p:cNvSpPr>
            <a:spLocks noGrp="1"/>
          </p:cNvSpPr>
          <p:nvPr>
            <p:ph idx="1"/>
          </p:nvPr>
        </p:nvSpPr>
        <p:spPr>
          <a:xfrm>
            <a:off x="838200" y="1825625"/>
            <a:ext cx="10515600" cy="4972740"/>
          </a:xfrm>
        </p:spPr>
        <p:txBody>
          <a:bodyPr>
            <a:normAutofit/>
          </a:bodyPr>
          <a:lstStyle/>
          <a:p>
            <a:pPr algn="just"/>
            <a:r>
              <a:rPr lang="en-US" dirty="0">
                <a:latin typeface="Times New Roman" panose="02020603050405020304" pitchFamily="18" charset="0"/>
                <a:cs typeface="Times New Roman" panose="02020603050405020304" pitchFamily="18" charset="0"/>
              </a:rPr>
              <a:t>CISC is a much older trend in processor development. The basic idea of ​​CISC is this: if we have a frequently used sequence of CPU commands, we can replace it with a special CPU instruction.</a:t>
            </a:r>
          </a:p>
          <a:p>
            <a:pPr algn="just"/>
            <a:r>
              <a:rPr lang="en-US" dirty="0">
                <a:latin typeface="Times New Roman" panose="02020603050405020304" pitchFamily="18" charset="0"/>
                <a:cs typeface="Times New Roman" panose="02020603050405020304" pitchFamily="18" charset="0"/>
              </a:rPr>
              <a:t>The biggest disadvantage of CISC processors is the very wide set of commands. The microcode interpreter slowly processes special-purpose and rarely used commands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RISC chips require fewer transistors to perform basic functions such as instruction decoding and logic and arithmetic operations. This allows you to increase the number of registers and add more concurrent internal device operations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3886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D58D82D-B844-4D72-AC24-6AB0B248A082}"/>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E13B7007-3E88-4AD3-9C67-3ABB1D34E733}"/>
              </a:ext>
            </a:extLst>
          </p:cNvPr>
          <p:cNvSpPr>
            <a:spLocks noGrp="1"/>
          </p:cNvSpPr>
          <p:nvPr>
            <p:ph idx="1"/>
          </p:nvPr>
        </p:nvSpPr>
        <p:spPr/>
        <p:txBody>
          <a:bodyPr/>
          <a:lstStyle/>
          <a:p>
            <a:pPr algn="just"/>
            <a:r>
              <a:rPr lang="lt-LT" dirty="0" err="1">
                <a:latin typeface="Times New Roman" panose="02020603050405020304" pitchFamily="18" charset="0"/>
                <a:cs typeface="Times New Roman" panose="02020603050405020304" pitchFamily="18" charset="0"/>
              </a:rPr>
              <a:t>Examples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of</a:t>
            </a:r>
            <a:r>
              <a:rPr lang="lt-LT" dirty="0">
                <a:latin typeface="Times New Roman" panose="02020603050405020304" pitchFamily="18" charset="0"/>
                <a:cs typeface="Times New Roman" panose="02020603050405020304" pitchFamily="18" charset="0"/>
              </a:rPr>
              <a:t> RISC (also </a:t>
            </a:r>
            <a:r>
              <a:rPr lang="lt-LT" dirty="0" err="1">
                <a:latin typeface="Times New Roman" panose="02020603050405020304" pitchFamily="18" charset="0"/>
                <a:cs typeface="Times New Roman" panose="02020603050405020304" pitchFamily="18" charset="0"/>
              </a:rPr>
              <a:t>called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load-store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processor</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architectures</a:t>
            </a:r>
            <a:r>
              <a:rPr lang="lt-LT" dirty="0">
                <a:latin typeface="Times New Roman" panose="02020603050405020304" pitchFamily="18" charset="0"/>
                <a:cs typeface="Times New Roman" panose="02020603050405020304" pitchFamily="18" charset="0"/>
              </a:rPr>
              <a:t>: ARM (</a:t>
            </a:r>
            <a:r>
              <a:rPr lang="lt-LT" dirty="0" err="1">
                <a:latin typeface="Times New Roman" panose="02020603050405020304" pitchFamily="18" charset="0"/>
                <a:cs typeface="Times New Roman" panose="02020603050405020304" pitchFamily="18" charset="0"/>
              </a:rPr>
              <a:t>smartphones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and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microcomputers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AtmelAVR</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microcontrollers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Microship</a:t>
            </a:r>
            <a:r>
              <a:rPr lang="lt-LT" dirty="0">
                <a:latin typeface="Times New Roman" panose="02020603050405020304" pitchFamily="18" charset="0"/>
                <a:cs typeface="Times New Roman" panose="02020603050405020304" pitchFamily="18" charset="0"/>
              </a:rPr>
              <a:t> PIC (</a:t>
            </a:r>
            <a:r>
              <a:rPr lang="lt-LT" dirty="0" err="1">
                <a:latin typeface="Times New Roman" panose="02020603050405020304" pitchFamily="18" charset="0"/>
                <a:cs typeface="Times New Roman" panose="02020603050405020304" pitchFamily="18" charset="0"/>
              </a:rPr>
              <a:t>microcontrollers</a:t>
            </a:r>
            <a:r>
              <a:rPr lang="lt-LT" dirty="0">
                <a:latin typeface="Times New Roman" panose="02020603050405020304" pitchFamily="18" charset="0"/>
                <a:cs typeface="Times New Roman" panose="02020603050405020304" pitchFamily="18" charset="0"/>
              </a:rPr>
              <a:t>), Texas Instruments MSP (</a:t>
            </a:r>
            <a:r>
              <a:rPr lang="lt-LT" dirty="0" err="1">
                <a:latin typeface="Times New Roman" panose="02020603050405020304" pitchFamily="18" charset="0"/>
                <a:cs typeface="Times New Roman" panose="02020603050405020304" pitchFamily="18" charset="0"/>
              </a:rPr>
              <a:t>microcontrollers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332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DEE6C68-AE14-4FD6-A637-6542024D8BD2}"/>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C62002A-3C82-4AB4-BB93-DC81DB1B2A9B}"/>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idea of ​​a microcontroller: to accommodate as many electronic circuits as possible in one chip, so that the final design of the device requires as few additional elements as possible;</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70840853-EB7F-45E3-A0CD-71DBDB9C44F0}"/>
              </a:ext>
            </a:extLst>
          </p:cNvPr>
          <p:cNvPicPr>
            <a:picLocks noChangeAspect="1"/>
          </p:cNvPicPr>
          <p:nvPr/>
        </p:nvPicPr>
        <p:blipFill rotWithShape="1">
          <a:blip r:embed="rId2"/>
          <a:srcRect l="1613"/>
          <a:stretch/>
        </p:blipFill>
        <p:spPr>
          <a:xfrm>
            <a:off x="3634273" y="3029537"/>
            <a:ext cx="5005500" cy="3709193"/>
          </a:xfrm>
          <a:prstGeom prst="roundRect">
            <a:avLst>
              <a:gd name="adj" fmla="val 19937"/>
            </a:avLst>
          </a:prstGeom>
        </p:spPr>
      </p:pic>
    </p:spTree>
    <p:extLst>
      <p:ext uri="{BB962C8B-B14F-4D97-AF65-F5344CB8AC3E}">
        <p14:creationId xmlns:p14="http://schemas.microsoft.com/office/powerpoint/2010/main" val="3276575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ECEABA7-9BAA-482A-89E6-118C292148A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02C75659-72C5-44BD-B316-84899715329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Computer on a single chip, embedded in an electronic board</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Runs only one program (usually stored in internal Flash memory);</a:t>
            </a:r>
          </a:p>
          <a:p>
            <a:pPr algn="just"/>
            <a:r>
              <a:rPr lang="lt-LT" dirty="0" err="1">
                <a:latin typeface="Times New Roman" panose="02020603050405020304" pitchFamily="18" charset="0"/>
                <a:cs typeface="Times New Roman" panose="02020603050405020304" pitchFamily="18" charset="0"/>
              </a:rPr>
              <a:t>Relatively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low</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electricity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consumption</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Relatively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cheap</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Works in a wide range of temperatures</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Relatively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slow</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11219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2CFC5A3-62C6-409F-9907-4504C98DC579}"/>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format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EBC9739-4708-4134-96B8-EA08EB3FD6C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Computers work with binary data. Log1 - there is a signal Log0 - there is no signal.</a:t>
            </a:r>
          </a:p>
          <a:p>
            <a:pPr algn="just"/>
            <a:r>
              <a:rPr lang="en-US" dirty="0">
                <a:latin typeface="Times New Roman" panose="02020603050405020304" pitchFamily="18" charset="0"/>
                <a:cs typeface="Times New Roman" panose="02020603050405020304" pitchFamily="18" charset="0"/>
              </a:rPr>
              <a:t>The microprocessor does not handle data but variables. The variable has two values: address and value, which are expressed in binary (a code consisting of 0 and 1), machine code. E.g. 1000110</a:t>
            </a:r>
          </a:p>
          <a:p>
            <a:pPr algn="just"/>
            <a:r>
              <a:rPr lang="en-US" dirty="0">
                <a:latin typeface="Times New Roman" panose="02020603050405020304" pitchFamily="18" charset="0"/>
                <a:cs typeface="Times New Roman" panose="02020603050405020304" pitchFamily="18" charset="0"/>
              </a:rPr>
              <a:t>The smallest unit of measurement for data is the bit, which is 0 or 1</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byte is 8 bits. </a:t>
            </a:r>
            <a:r>
              <a:rPr lang="en-US" dirty="0" err="1">
                <a:latin typeface="Times New Roman" panose="02020603050405020304" pitchFamily="18" charset="0"/>
                <a:cs typeface="Times New Roman" panose="02020603050405020304" pitchFamily="18" charset="0"/>
              </a:rPr>
              <a:t>T.y</a:t>
            </a:r>
            <a:r>
              <a:rPr lang="en-US" dirty="0">
                <a:latin typeface="Times New Roman" panose="02020603050405020304" pitchFamily="18" charset="0"/>
                <a:cs typeface="Times New Roman" panose="02020603050405020304" pitchFamily="18" charset="0"/>
              </a:rPr>
              <a:t>. from 00000000 to 11111111, calculated from 0 to 7. Other units of measurement of data and information are derivatives:</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038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FD775BD-9223-48C9-917F-D43CC10D920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bus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width</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33A7A0C-2991-48EA-998C-9271BF6F9E5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Microcontrollers are classified by bus width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8-bit </a:t>
            </a:r>
            <a:r>
              <a:rPr lang="lt-LT" dirty="0" err="1">
                <a:latin typeface="Times New Roman" panose="02020603050405020304" pitchFamily="18" charset="0"/>
                <a:cs typeface="Times New Roman" panose="02020603050405020304" pitchFamily="18" charset="0"/>
              </a:rPr>
              <a:t>microcontrollers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16-bit </a:t>
            </a:r>
            <a:r>
              <a:rPr lang="lt-LT" dirty="0" err="1">
                <a:latin typeface="Times New Roman" panose="02020603050405020304" pitchFamily="18" charset="0"/>
                <a:cs typeface="Times New Roman" panose="02020603050405020304" pitchFamily="18" charset="0"/>
              </a:rPr>
              <a:t>microcontrollers</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32-bit </a:t>
            </a:r>
            <a:r>
              <a:rPr lang="lt-LT" dirty="0" err="1">
                <a:latin typeface="Times New Roman" panose="02020603050405020304" pitchFamily="18" charset="0"/>
                <a:cs typeface="Times New Roman" panose="02020603050405020304" pitchFamily="18" charset="0"/>
              </a:rPr>
              <a:t>microcontrollers</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613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67B57ED-E147-45A7-8ABD-22275B3D6A0A}"/>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4BE66CD-CC7C-4B39-A644-093EFE8FC4E3}"/>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microcontroller's class by bits indicates the width of its bus with memory and external devices</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1DDC6E9A-5474-4A23-966E-6972C98A9DA4}"/>
              </a:ext>
            </a:extLst>
          </p:cNvPr>
          <p:cNvPicPr>
            <a:picLocks noChangeAspect="1"/>
          </p:cNvPicPr>
          <p:nvPr/>
        </p:nvPicPr>
        <p:blipFill>
          <a:blip r:embed="rId2"/>
          <a:stretch>
            <a:fillRect/>
          </a:stretch>
        </p:blipFill>
        <p:spPr>
          <a:xfrm>
            <a:off x="2818027" y="2692879"/>
            <a:ext cx="6555945" cy="4037900"/>
          </a:xfrm>
          <a:prstGeom prst="roundRect">
            <a:avLst/>
          </a:prstGeom>
        </p:spPr>
      </p:pic>
    </p:spTree>
    <p:extLst>
      <p:ext uri="{BB962C8B-B14F-4D97-AF65-F5344CB8AC3E}">
        <p14:creationId xmlns:p14="http://schemas.microsoft.com/office/powerpoint/2010/main" val="4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vadinimas 6">
            <a:extLst>
              <a:ext uri="{FF2B5EF4-FFF2-40B4-BE49-F238E27FC236}">
                <a16:creationId xmlns:a16="http://schemas.microsoft.com/office/drawing/2014/main" id="{09255376-B974-4416-82D2-4C07D0911552}"/>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Microprocessors and microcontrollers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26F52DBD-B347-4F6D-85E8-A0E966B6B53C}"/>
              </a:ext>
            </a:extLst>
          </p:cNvPr>
          <p:cNvPicPr>
            <a:picLocks noChangeAspect="1"/>
          </p:cNvPicPr>
          <p:nvPr/>
        </p:nvPicPr>
        <p:blipFill>
          <a:blip r:embed="rId2"/>
          <a:stretch>
            <a:fillRect/>
          </a:stretch>
        </p:blipFill>
        <p:spPr>
          <a:xfrm>
            <a:off x="1696941" y="2233140"/>
            <a:ext cx="2970475" cy="3068944"/>
          </a:xfrm>
          <a:prstGeom prst="roundRect">
            <a:avLst>
              <a:gd name="adj" fmla="val 6930"/>
            </a:avLst>
          </a:prstGeom>
        </p:spPr>
      </p:pic>
      <p:pic>
        <p:nvPicPr>
          <p:cNvPr id="6" name="Paveikslėlis 5">
            <a:extLst>
              <a:ext uri="{FF2B5EF4-FFF2-40B4-BE49-F238E27FC236}">
                <a16:creationId xmlns:a16="http://schemas.microsoft.com/office/drawing/2014/main" id="{AE0489C4-07B7-4596-B4E3-E1B1C4AD110F}"/>
              </a:ext>
            </a:extLst>
          </p:cNvPr>
          <p:cNvPicPr>
            <a:picLocks noChangeAspect="1"/>
          </p:cNvPicPr>
          <p:nvPr/>
        </p:nvPicPr>
        <p:blipFill>
          <a:blip r:embed="rId3"/>
          <a:stretch>
            <a:fillRect/>
          </a:stretch>
        </p:blipFill>
        <p:spPr>
          <a:xfrm>
            <a:off x="7808304" y="2233139"/>
            <a:ext cx="3078133" cy="3068945"/>
          </a:xfrm>
          <a:prstGeom prst="roundRect">
            <a:avLst>
              <a:gd name="adj" fmla="val 8306"/>
            </a:avLst>
          </a:prstGeom>
        </p:spPr>
      </p:pic>
    </p:spTree>
    <p:extLst>
      <p:ext uri="{BB962C8B-B14F-4D97-AF65-F5344CB8AC3E}">
        <p14:creationId xmlns:p14="http://schemas.microsoft.com/office/powerpoint/2010/main" val="383686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41FB4A2-ED13-4236-8927-9DB36BB9BA9F}"/>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Minimum</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7F664221-CE40-4B1A-9085-A81C29F22C3D}"/>
              </a:ext>
            </a:extLst>
          </p:cNvPr>
          <p:cNvPicPr>
            <a:picLocks noChangeAspect="1"/>
          </p:cNvPicPr>
          <p:nvPr/>
        </p:nvPicPr>
        <p:blipFill>
          <a:blip r:embed="rId2"/>
          <a:stretch>
            <a:fillRect/>
          </a:stretch>
        </p:blipFill>
        <p:spPr>
          <a:xfrm>
            <a:off x="2592664" y="1690688"/>
            <a:ext cx="7006671" cy="4979081"/>
          </a:xfrm>
          <a:prstGeom prst="roundRect">
            <a:avLst/>
          </a:prstGeom>
        </p:spPr>
      </p:pic>
    </p:spTree>
    <p:extLst>
      <p:ext uri="{BB962C8B-B14F-4D97-AF65-F5344CB8AC3E}">
        <p14:creationId xmlns:p14="http://schemas.microsoft.com/office/powerpoint/2010/main" val="766493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9E0D8E0-C31F-4C81-B241-28EC8E911D2A}"/>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Generalized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B03ACB69-E597-41FB-AE9B-F80732B80244}"/>
              </a:ext>
            </a:extLst>
          </p:cNvPr>
          <p:cNvPicPr>
            <a:picLocks noChangeAspect="1"/>
          </p:cNvPicPr>
          <p:nvPr/>
        </p:nvPicPr>
        <p:blipFill>
          <a:blip r:embed="rId2"/>
          <a:stretch>
            <a:fillRect/>
          </a:stretch>
        </p:blipFill>
        <p:spPr>
          <a:xfrm>
            <a:off x="2121861" y="1580296"/>
            <a:ext cx="7948277" cy="5031213"/>
          </a:xfrm>
          <a:prstGeom prst="roundRect">
            <a:avLst/>
          </a:prstGeom>
        </p:spPr>
      </p:pic>
    </p:spTree>
    <p:extLst>
      <p:ext uri="{BB962C8B-B14F-4D97-AF65-F5344CB8AC3E}">
        <p14:creationId xmlns:p14="http://schemas.microsoft.com/office/powerpoint/2010/main" val="254058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BF697E0-66AF-40C1-89D3-28945DAD8CCF}"/>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UNO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controller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CA24ACCE-666D-4280-BAF6-4F2D0E3C7BFC}"/>
              </a:ext>
            </a:extLst>
          </p:cNvPr>
          <p:cNvPicPr>
            <a:picLocks noChangeAspect="1"/>
          </p:cNvPicPr>
          <p:nvPr/>
        </p:nvPicPr>
        <p:blipFill>
          <a:blip r:embed="rId2"/>
          <a:stretch>
            <a:fillRect/>
          </a:stretch>
        </p:blipFill>
        <p:spPr>
          <a:xfrm>
            <a:off x="1245704" y="1614339"/>
            <a:ext cx="9700591" cy="4878536"/>
          </a:xfrm>
          <a:prstGeom prst="roundRect">
            <a:avLst/>
          </a:prstGeom>
        </p:spPr>
      </p:pic>
    </p:spTree>
    <p:extLst>
      <p:ext uri="{BB962C8B-B14F-4D97-AF65-F5344CB8AC3E}">
        <p14:creationId xmlns:p14="http://schemas.microsoft.com/office/powerpoint/2010/main" val="3491087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939B308-F668-4924-BE43-B4D82F5C620E}"/>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UNO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controller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1EEF24D-9877-4139-889B-6156E3BF75F1}"/>
              </a:ext>
            </a:extLst>
          </p:cNvPr>
          <p:cNvPicPr>
            <a:picLocks noChangeAspect="1"/>
          </p:cNvPicPr>
          <p:nvPr/>
        </p:nvPicPr>
        <p:blipFill rotWithShape="1">
          <a:blip r:embed="rId2"/>
          <a:srcRect t="1078"/>
          <a:stretch/>
        </p:blipFill>
        <p:spPr>
          <a:xfrm>
            <a:off x="3104104" y="1903445"/>
            <a:ext cx="5983792" cy="4954555"/>
          </a:xfrm>
          <a:prstGeom prst="roundRect">
            <a:avLst>
              <a:gd name="adj" fmla="val 7757"/>
            </a:avLst>
          </a:prstGeom>
        </p:spPr>
      </p:pic>
    </p:spTree>
    <p:extLst>
      <p:ext uri="{BB962C8B-B14F-4D97-AF65-F5344CB8AC3E}">
        <p14:creationId xmlns:p14="http://schemas.microsoft.com/office/powerpoint/2010/main" val="3630835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F0E829D-8F6D-4881-9E20-A9C17997162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UNO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controller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D6E5C528-DE2D-4BB4-B1B3-786DDD1F630A}"/>
              </a:ext>
            </a:extLst>
          </p:cNvPr>
          <p:cNvPicPr>
            <a:picLocks noChangeAspect="1"/>
          </p:cNvPicPr>
          <p:nvPr/>
        </p:nvPicPr>
        <p:blipFill>
          <a:blip r:embed="rId2"/>
          <a:stretch>
            <a:fillRect/>
          </a:stretch>
        </p:blipFill>
        <p:spPr>
          <a:xfrm>
            <a:off x="2452777" y="1508378"/>
            <a:ext cx="7286445" cy="5254206"/>
          </a:xfrm>
          <a:prstGeom prst="rect">
            <a:avLst/>
          </a:prstGeom>
        </p:spPr>
      </p:pic>
    </p:spTree>
    <p:extLst>
      <p:ext uri="{BB962C8B-B14F-4D97-AF65-F5344CB8AC3E}">
        <p14:creationId xmlns:p14="http://schemas.microsoft.com/office/powerpoint/2010/main" val="1593820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en-US" sz="8800" b="1" dirty="0">
                <a:latin typeface="Times New Roman" panose="02020603050405020304" pitchFamily="18" charset="0"/>
                <a:cs typeface="Times New Roman" panose="02020603050405020304" pitchFamily="18" charset="0"/>
              </a:rPr>
              <a:t>Next - Arduino programming</a:t>
            </a:r>
          </a:p>
        </p:txBody>
      </p:sp>
    </p:spTree>
    <p:extLst>
      <p:ext uri="{BB962C8B-B14F-4D97-AF65-F5344CB8AC3E}">
        <p14:creationId xmlns:p14="http://schemas.microsoft.com/office/powerpoint/2010/main" val="408844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08122B3-282E-4924-A672-E92EA80BDD0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controller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DD12E134-0DCF-4E29-9DD1-BF575F837EB4}"/>
              </a:ext>
            </a:extLst>
          </p:cNvPr>
          <p:cNvPicPr>
            <a:picLocks noChangeAspect="1"/>
          </p:cNvPicPr>
          <p:nvPr/>
        </p:nvPicPr>
        <p:blipFill>
          <a:blip r:embed="rId2"/>
          <a:stretch>
            <a:fillRect/>
          </a:stretch>
        </p:blipFill>
        <p:spPr>
          <a:xfrm>
            <a:off x="1504121" y="1927311"/>
            <a:ext cx="9183757" cy="3591377"/>
          </a:xfrm>
          <a:prstGeom prst="roundRect">
            <a:avLst/>
          </a:prstGeom>
        </p:spPr>
      </p:pic>
    </p:spTree>
    <p:extLst>
      <p:ext uri="{BB962C8B-B14F-4D97-AF65-F5344CB8AC3E}">
        <p14:creationId xmlns:p14="http://schemas.microsoft.com/office/powerpoint/2010/main" val="207485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8ED28F1-A1C9-4933-A45B-23FC96F1EEEF}"/>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Programming language, language types and generations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E0556C7C-DCB3-4946-8B0E-DF2ACFC8FABE}"/>
              </a:ext>
            </a:extLst>
          </p:cNvPr>
          <p:cNvSpPr>
            <a:spLocks noGrp="1"/>
          </p:cNvSpPr>
          <p:nvPr>
            <p:ph idx="1"/>
          </p:nvPr>
        </p:nvSpPr>
        <p:spPr/>
        <p:txBody>
          <a:bodyPr>
            <a:normAutofit lnSpcReduction="10000"/>
          </a:bodyPr>
          <a:lstStyle/>
          <a:p>
            <a:pPr marL="0" indent="0" algn="just">
              <a:buNone/>
            </a:pPr>
            <a:r>
              <a:rPr lang="en-US" dirty="0">
                <a:latin typeface="Times New Roman" panose="02020603050405020304" pitchFamily="18" charset="0"/>
                <a:cs typeface="Times New Roman" panose="02020603050405020304" pitchFamily="18" charset="0"/>
              </a:rPr>
              <a:t>A programming language is a language used to write programs for a computer that would allow the use of computer resources for certain calculations or algorithms. The following generations of programming languages ​​can be distinguished:</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Machine Code Language (0's and 1's).</a:t>
            </a:r>
          </a:p>
          <a:p>
            <a:pPr algn="just"/>
            <a:r>
              <a:rPr lang="fr-FR" dirty="0">
                <a:latin typeface="Times New Roman" panose="02020603050405020304" pitchFamily="18" charset="0"/>
                <a:cs typeface="Times New Roman" panose="02020603050405020304" pitchFamily="18" charset="0"/>
              </a:rPr>
              <a:t>Assembly variants (symbolic code abbreviations)</a:t>
            </a:r>
            <a:r>
              <a:rPr lang="en-US" dirty="0">
                <a:latin typeface="Times New Roman" panose="02020603050405020304" pitchFamily="18" charset="0"/>
                <a:cs typeface="Times New Roman" panose="02020603050405020304" pitchFamily="18" charset="0"/>
              </a:rPr>
              <a:t>.</a:t>
            </a:r>
          </a:p>
          <a:p>
            <a:pPr algn="just"/>
            <a:r>
              <a:rPr lang="fr-FR" dirty="0">
                <a:latin typeface="Times New Roman" panose="02020603050405020304" pitchFamily="18" charset="0"/>
                <a:cs typeface="Times New Roman" panose="02020603050405020304" pitchFamily="18" charset="0"/>
              </a:rPr>
              <a:t>Algorithmic languages ​​(FORTRAN, Pascal, C, C ++, etc.)</a:t>
            </a:r>
            <a:r>
              <a:rPr lang="en-US" dirty="0">
                <a:latin typeface="Times New Roman" panose="02020603050405020304" pitchFamily="18" charset="0"/>
                <a:cs typeface="Times New Roman" panose="02020603050405020304" pitchFamily="18" charset="0"/>
              </a:rPr>
              <a:t>.</a:t>
            </a:r>
          </a:p>
          <a:p>
            <a:pPr algn="just"/>
            <a:r>
              <a:rPr lang="fr-FR" dirty="0">
                <a:latin typeface="Times New Roman" panose="02020603050405020304" pitchFamily="18" charset="0"/>
                <a:cs typeface="Times New Roman" panose="02020603050405020304" pitchFamily="18" charset="0"/>
              </a:rPr>
              <a:t>Non - procedural languages ​​(Maple, MatLab, database languages, etc.)</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Natural language (so far the goal).</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03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D691B84-8CE6-4669-80CC-23815C800C39}"/>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Machine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4773AE4-1216-471B-9DAB-68CBD185F993}"/>
              </a:ext>
            </a:extLst>
          </p:cNvPr>
          <p:cNvSpPr>
            <a:spLocks noGrp="1"/>
          </p:cNvSpPr>
          <p:nvPr>
            <p:ph idx="1"/>
          </p:nvPr>
        </p:nvSpPr>
        <p:spPr>
          <a:xfrm>
            <a:off x="838200" y="1825625"/>
            <a:ext cx="10515600" cy="4956838"/>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first calculating machines did not have programming languages ​​and were programmed with machine codes, such a code. example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Problem</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Numerous computing machines with different machine languages ​​were developed. Therefore, the programmer had to learn the command system of a specific computing machine. In addition, language incompatibilities have prevented the development of universal, multi-machine applications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buNone/>
            </a:pP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4DDB2A0F-750F-40E8-B297-15FB5E974ED7}"/>
              </a:ext>
            </a:extLst>
          </p:cNvPr>
          <p:cNvPicPr>
            <a:picLocks noChangeAspect="1"/>
          </p:cNvPicPr>
          <p:nvPr/>
        </p:nvPicPr>
        <p:blipFill>
          <a:blip r:embed="rId2"/>
          <a:stretch>
            <a:fillRect/>
          </a:stretch>
        </p:blipFill>
        <p:spPr>
          <a:xfrm>
            <a:off x="3460142" y="2983530"/>
            <a:ext cx="5271715" cy="1256700"/>
          </a:xfrm>
          <a:prstGeom prst="roundRect">
            <a:avLst>
              <a:gd name="adj" fmla="val 8129"/>
            </a:avLst>
          </a:prstGeom>
        </p:spPr>
      </p:pic>
    </p:spTree>
    <p:extLst>
      <p:ext uri="{BB962C8B-B14F-4D97-AF65-F5344CB8AC3E}">
        <p14:creationId xmlns:p14="http://schemas.microsoft.com/office/powerpoint/2010/main" val="2137372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BDE7B99-ECF5-4867-876A-A37BDBD42FC9}"/>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1D3882F0-0701-4F20-B8DF-F308F6E9AF3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low-level programming language for marking machine commands for computers of a certain architecture. Words are already used in this language, which are usually abbreviations for English words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681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vadinimas 6">
            <a:extLst>
              <a:ext uri="{FF2B5EF4-FFF2-40B4-BE49-F238E27FC236}">
                <a16:creationId xmlns:a16="http://schemas.microsoft.com/office/drawing/2014/main" id="{59496569-1F92-41F0-BA06-4706F22BEC2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Household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devices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E12491B7-4474-4377-A64E-C29C345D757E}"/>
              </a:ext>
            </a:extLst>
          </p:cNvPr>
          <p:cNvPicPr>
            <a:picLocks noChangeAspect="1"/>
          </p:cNvPicPr>
          <p:nvPr/>
        </p:nvPicPr>
        <p:blipFill>
          <a:blip r:embed="rId2"/>
          <a:stretch>
            <a:fillRect/>
          </a:stretch>
        </p:blipFill>
        <p:spPr>
          <a:xfrm>
            <a:off x="957825" y="1895261"/>
            <a:ext cx="3232513" cy="4597614"/>
          </a:xfrm>
          <a:prstGeom prst="roundRect">
            <a:avLst>
              <a:gd name="adj" fmla="val 7863"/>
            </a:avLst>
          </a:prstGeom>
        </p:spPr>
      </p:pic>
      <p:pic>
        <p:nvPicPr>
          <p:cNvPr id="6" name="Paveikslėlis 5">
            <a:extLst>
              <a:ext uri="{FF2B5EF4-FFF2-40B4-BE49-F238E27FC236}">
                <a16:creationId xmlns:a16="http://schemas.microsoft.com/office/drawing/2014/main" id="{A82B7043-0283-4A17-BE26-AE93ED2C6878}"/>
              </a:ext>
            </a:extLst>
          </p:cNvPr>
          <p:cNvPicPr>
            <a:picLocks noChangeAspect="1"/>
          </p:cNvPicPr>
          <p:nvPr/>
        </p:nvPicPr>
        <p:blipFill>
          <a:blip r:embed="rId3"/>
          <a:stretch>
            <a:fillRect/>
          </a:stretch>
        </p:blipFill>
        <p:spPr>
          <a:xfrm>
            <a:off x="8120496" y="1895261"/>
            <a:ext cx="3233304" cy="4597614"/>
          </a:xfrm>
          <a:prstGeom prst="roundRect">
            <a:avLst>
              <a:gd name="adj" fmla="val 8731"/>
            </a:avLst>
          </a:prstGeom>
        </p:spPr>
      </p:pic>
      <p:pic>
        <p:nvPicPr>
          <p:cNvPr id="9" name="Paveikslėlis 8">
            <a:extLst>
              <a:ext uri="{FF2B5EF4-FFF2-40B4-BE49-F238E27FC236}">
                <a16:creationId xmlns:a16="http://schemas.microsoft.com/office/drawing/2014/main" id="{C725BBD9-FF76-4324-957C-230E7B79658A}"/>
              </a:ext>
            </a:extLst>
          </p:cNvPr>
          <p:cNvPicPr>
            <a:picLocks noChangeAspect="1"/>
          </p:cNvPicPr>
          <p:nvPr/>
        </p:nvPicPr>
        <p:blipFill>
          <a:blip r:embed="rId4"/>
          <a:stretch>
            <a:fillRect/>
          </a:stretch>
        </p:blipFill>
        <p:spPr>
          <a:xfrm>
            <a:off x="4362647" y="2585916"/>
            <a:ext cx="3639017" cy="3216303"/>
          </a:xfrm>
          <a:prstGeom prst="roundRect">
            <a:avLst>
              <a:gd name="adj" fmla="val 7529"/>
            </a:avLst>
          </a:prstGeom>
        </p:spPr>
      </p:pic>
    </p:spTree>
    <p:extLst>
      <p:ext uri="{BB962C8B-B14F-4D97-AF65-F5344CB8AC3E}">
        <p14:creationId xmlns:p14="http://schemas.microsoft.com/office/powerpoint/2010/main" val="776877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0421C63-949D-4AB8-9A9B-E488E69D3B91}"/>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528E9C2-4407-400E-8FA2-4FFE9CF93511}"/>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Intel 8086, DOS syntax e.g. The program is a healthy world </a:t>
            </a:r>
            <a:r>
              <a:rPr lang="lt-LT" dirty="0">
                <a:latin typeface="Times New Roman" panose="02020603050405020304" pitchFamily="18" charset="0"/>
                <a:cs typeface="Times New Roman" panose="02020603050405020304" pitchFamily="18" charset="0"/>
              </a:rPr>
              <a:t>:</a:t>
            </a:r>
          </a:p>
          <a:p>
            <a:pPr algn="just"/>
            <a:endParaRPr lang="lt-LT" dirty="0">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346F570C-C76A-43A2-B575-EE6A9D48AAFB}"/>
              </a:ext>
            </a:extLst>
          </p:cNvPr>
          <p:cNvPicPr>
            <a:picLocks noChangeAspect="1"/>
          </p:cNvPicPr>
          <p:nvPr/>
        </p:nvPicPr>
        <p:blipFill>
          <a:blip r:embed="rId2"/>
          <a:stretch>
            <a:fillRect/>
          </a:stretch>
        </p:blipFill>
        <p:spPr>
          <a:xfrm>
            <a:off x="961982" y="2449002"/>
            <a:ext cx="10268035" cy="4242655"/>
          </a:xfrm>
          <a:prstGeom prst="roundRect">
            <a:avLst>
              <a:gd name="adj" fmla="val 5891"/>
            </a:avLst>
          </a:prstGeom>
        </p:spPr>
      </p:pic>
    </p:spTree>
    <p:extLst>
      <p:ext uri="{BB962C8B-B14F-4D97-AF65-F5344CB8AC3E}">
        <p14:creationId xmlns:p14="http://schemas.microsoft.com/office/powerpoint/2010/main" val="765332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C6BCF3B-9964-465B-99B9-2BB73909FE85}"/>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C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programming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52316E99-4BB7-4D5C-8AB4-C4DD7BB89A4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 programming language is a relatively low-level programming language, originally intended for use on the UNIX operating system</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C language is widely used for the development of operating systems, compilers, and other system applications, as well as for the programming of hardware with microcontrollers and microprocessors. E.g. mobile phone, smartphone software (firmware), computer BIOS</a:t>
            </a:r>
            <a:r>
              <a:rPr lang="lt-LT"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5771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C1BEF76-4E00-4A52-A97D-24DA40F05B01}"/>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C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programming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A7237571-25AC-4059-871D-E4F7504F074D}"/>
              </a:ext>
            </a:extLst>
          </p:cNvPr>
          <p:cNvPicPr>
            <a:picLocks noChangeAspect="1"/>
          </p:cNvPicPr>
          <p:nvPr/>
        </p:nvPicPr>
        <p:blipFill>
          <a:blip r:embed="rId2"/>
          <a:stretch>
            <a:fillRect/>
          </a:stretch>
        </p:blipFill>
        <p:spPr>
          <a:xfrm>
            <a:off x="1142496" y="1873568"/>
            <a:ext cx="9907008" cy="4518874"/>
          </a:xfrm>
          <a:prstGeom prst="roundRect">
            <a:avLst>
              <a:gd name="adj" fmla="val 6756"/>
            </a:avLst>
          </a:prstGeom>
        </p:spPr>
      </p:pic>
    </p:spTree>
    <p:extLst>
      <p:ext uri="{BB962C8B-B14F-4D97-AF65-F5344CB8AC3E}">
        <p14:creationId xmlns:p14="http://schemas.microsoft.com/office/powerpoint/2010/main" val="2438747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9474D1-CEBF-4C70-AA88-01FE0A5C97A1}"/>
              </a:ext>
            </a:extLst>
          </p:cNvPr>
          <p:cNvSpPr>
            <a:spLocks noGrp="1"/>
          </p:cNvSpPr>
          <p:nvPr>
            <p:ph type="title"/>
          </p:nvPr>
        </p:nvSpPr>
        <p:spPr>
          <a:xfrm>
            <a:off x="838200" y="365125"/>
            <a:ext cx="7065530" cy="1325563"/>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AD3F6B1C-87E4-4D12-A335-B47D36D91129}"/>
              </a:ext>
            </a:extLst>
          </p:cNvPr>
          <p:cNvSpPr>
            <a:spLocks noGrp="1"/>
          </p:cNvSpPr>
          <p:nvPr>
            <p:ph idx="1"/>
          </p:nvPr>
        </p:nvSpPr>
        <p:spPr>
          <a:xfrm>
            <a:off x="838200" y="1825625"/>
            <a:ext cx="7065530" cy="4351338"/>
          </a:xfrm>
        </p:spPr>
        <p:txBody>
          <a:bodyPr/>
          <a:lstStyle/>
          <a:p>
            <a:pPr algn="just"/>
            <a:r>
              <a:rPr lang="lt-LT" dirty="0" err="1">
                <a:latin typeface="Times New Roman" panose="02020603050405020304" pitchFamily="18" charset="0"/>
                <a:cs typeface="Times New Roman" panose="02020603050405020304" pitchFamily="18" charset="0"/>
              </a:rPr>
              <a:t>Decimal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places</a:t>
            </a:r>
            <a:r>
              <a:rPr lang="lt-LT" dirty="0">
                <a:latin typeface="Times New Roman" panose="02020603050405020304" pitchFamily="18" charset="0"/>
                <a:cs typeface="Times New Roman" panose="02020603050405020304" pitchFamily="18" charset="0"/>
              </a:rPr>
              <a:t> - A10,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B</a:t>
            </a:r>
            <a:r>
              <a:rPr lang="lt-LT" dirty="0" err="1">
                <a:latin typeface="Times New Roman" panose="02020603050405020304" pitchFamily="18" charset="0"/>
                <a:cs typeface="Times New Roman" panose="02020603050405020304" pitchFamily="18" charset="0"/>
              </a:rPr>
              <a:t>inaries</a:t>
            </a:r>
            <a:r>
              <a:rPr lang="lt-LT" dirty="0">
                <a:latin typeface="Times New Roman" panose="02020603050405020304" pitchFamily="18" charset="0"/>
                <a:cs typeface="Times New Roman" panose="02020603050405020304" pitchFamily="18" charset="0"/>
              </a:rPr>
              <a:t> - A2</a:t>
            </a:r>
            <a:r>
              <a:rPr lang="en-US"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Hexadecimal</a:t>
            </a:r>
            <a:r>
              <a:rPr lang="lt-LT" dirty="0">
                <a:latin typeface="Times New Roman" panose="02020603050405020304" pitchFamily="18" charset="0"/>
                <a:cs typeface="Times New Roman" panose="02020603050405020304" pitchFamily="18" charset="0"/>
              </a:rPr>
              <a:t> - A16</a:t>
            </a:r>
          </a:p>
          <a:p>
            <a:pPr algn="just"/>
            <a:r>
              <a:rPr lang="en-US" dirty="0">
                <a:latin typeface="Times New Roman" panose="02020603050405020304" pitchFamily="18" charset="0"/>
                <a:cs typeface="Times New Roman" panose="02020603050405020304" pitchFamily="18" charset="0"/>
              </a:rPr>
              <a:t>The computer counts from 0, so 0 means the first position.</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E79CF918-6E43-4EB6-A15A-A19203CA748A}"/>
              </a:ext>
            </a:extLst>
          </p:cNvPr>
          <p:cNvPicPr>
            <a:picLocks noChangeAspect="1"/>
          </p:cNvPicPr>
          <p:nvPr/>
        </p:nvPicPr>
        <p:blipFill>
          <a:blip r:embed="rId2"/>
          <a:stretch>
            <a:fillRect/>
          </a:stretch>
        </p:blipFill>
        <p:spPr>
          <a:xfrm>
            <a:off x="7903730" y="0"/>
            <a:ext cx="4288270" cy="6858000"/>
          </a:xfrm>
          <a:prstGeom prst="rect">
            <a:avLst/>
          </a:prstGeom>
        </p:spPr>
      </p:pic>
    </p:spTree>
    <p:extLst>
      <p:ext uri="{BB962C8B-B14F-4D97-AF65-F5344CB8AC3E}">
        <p14:creationId xmlns:p14="http://schemas.microsoft.com/office/powerpoint/2010/main" val="1392128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C07EF0D-DF95-4B4C-B801-78293432A691}"/>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concept of a variable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4EA6E61-5C84-402C-964D-9E6936EA75B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Data is stored in variables during program execution. A variable is a quantity that can change and take on different values</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computer systems, a variable refers to a specific reserved memory location (cell). In performing operations, the CPU performs actions not on specific data but on cells</a:t>
            </a:r>
            <a:r>
              <a:rPr lang="lt-LT" dirty="0">
                <a:latin typeface="Times New Roman" panose="02020603050405020304" pitchFamily="18" charset="0"/>
                <a:cs typeface="Times New Roman" panose="02020603050405020304" pitchFamily="18" charset="0"/>
              </a:rPr>
              <a:t>. </a:t>
            </a:r>
          </a:p>
        </p:txBody>
      </p:sp>
      <p:pic>
        <p:nvPicPr>
          <p:cNvPr id="5" name="Paveikslėlis 4">
            <a:extLst>
              <a:ext uri="{FF2B5EF4-FFF2-40B4-BE49-F238E27FC236}">
                <a16:creationId xmlns:a16="http://schemas.microsoft.com/office/drawing/2014/main" id="{AF76B13D-C11F-44C7-8D48-987436F8FEC6}"/>
              </a:ext>
            </a:extLst>
          </p:cNvPr>
          <p:cNvPicPr>
            <a:picLocks noChangeAspect="1"/>
          </p:cNvPicPr>
          <p:nvPr/>
        </p:nvPicPr>
        <p:blipFill>
          <a:blip r:embed="rId2"/>
          <a:stretch>
            <a:fillRect/>
          </a:stretch>
        </p:blipFill>
        <p:spPr>
          <a:xfrm>
            <a:off x="4167311" y="4270443"/>
            <a:ext cx="3857377" cy="2303711"/>
          </a:xfrm>
          <a:prstGeom prst="roundRect">
            <a:avLst/>
          </a:prstGeom>
        </p:spPr>
      </p:pic>
    </p:spTree>
    <p:extLst>
      <p:ext uri="{BB962C8B-B14F-4D97-AF65-F5344CB8AC3E}">
        <p14:creationId xmlns:p14="http://schemas.microsoft.com/office/powerpoint/2010/main" val="1297686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9645F67-6C4C-4D1B-90A3-F037B844F4C8}"/>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Basic data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EED9E9B-A93F-4516-BA6C-DFDD32C4943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data types of a variable are specified in base words that reflect the possible range of data values</a:t>
            </a:r>
            <a:endParaRPr lang="lt-LT"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types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and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values</a:t>
            </a:r>
            <a:r>
              <a:rPr lang="lt-LT" dirty="0">
                <a:latin typeface="Times New Roman" panose="02020603050405020304" pitchFamily="18" charset="0"/>
                <a:cs typeface="Times New Roman" panose="02020603050405020304" pitchFamily="18" charset="0"/>
              </a:rPr>
              <a:t> :</a:t>
            </a:r>
          </a:p>
        </p:txBody>
      </p:sp>
      <p:pic>
        <p:nvPicPr>
          <p:cNvPr id="5" name="Paveikslėlis 4">
            <a:extLst>
              <a:ext uri="{FF2B5EF4-FFF2-40B4-BE49-F238E27FC236}">
                <a16:creationId xmlns:a16="http://schemas.microsoft.com/office/drawing/2014/main" id="{2093AFC7-2F03-4C2F-A40C-4614665FAF21}"/>
              </a:ext>
            </a:extLst>
          </p:cNvPr>
          <p:cNvPicPr>
            <a:picLocks noChangeAspect="1"/>
          </p:cNvPicPr>
          <p:nvPr/>
        </p:nvPicPr>
        <p:blipFill>
          <a:blip r:embed="rId2"/>
          <a:stretch>
            <a:fillRect/>
          </a:stretch>
        </p:blipFill>
        <p:spPr>
          <a:xfrm>
            <a:off x="2072640" y="3195833"/>
            <a:ext cx="8046719" cy="3550848"/>
          </a:xfrm>
          <a:prstGeom prst="rect">
            <a:avLst/>
          </a:prstGeom>
        </p:spPr>
      </p:pic>
    </p:spTree>
    <p:extLst>
      <p:ext uri="{BB962C8B-B14F-4D97-AF65-F5344CB8AC3E}">
        <p14:creationId xmlns:p14="http://schemas.microsoft.com/office/powerpoint/2010/main" val="134470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BF728E0-0D06-4918-B336-D7FC02E518E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39C7EE6-C054-431F-A398-B4B37239794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Each variable created must have a unique name. The name is a sequence of Latin letters, numbers, and underscores (_) beginning with a letter. No other characters are allowed in the names. Names starting with (_) are used only in the compiler as specially assigned names. To make your programs easier to understand, it is advisable to use meaningful variable names</a:t>
            </a:r>
            <a:r>
              <a:rPr lang="lt-LT"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38044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08886D1-A4C8-4C3C-90EA-2F526CD738E1}"/>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ED21C64-D0C5-44AC-8B53-CFD63914EC83}"/>
              </a:ext>
            </a:extLst>
          </p:cNvPr>
          <p:cNvSpPr>
            <a:spLocks noGrp="1"/>
          </p:cNvSpPr>
          <p:nvPr>
            <p:ph idx="1"/>
          </p:nvPr>
        </p:nvSpPr>
        <p:spPr/>
        <p:txBody>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Variable names cannot match C standard command commands setup, loop, if, for, false, case, const ...</a:t>
            </a:r>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Variable names cannot match variable types char, int, long, float, double, bool.</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76D2A399-2473-4532-9309-504C59818B94}"/>
              </a:ext>
            </a:extLst>
          </p:cNvPr>
          <p:cNvPicPr>
            <a:picLocks noChangeAspect="1"/>
          </p:cNvPicPr>
          <p:nvPr/>
        </p:nvPicPr>
        <p:blipFill>
          <a:blip r:embed="rId2"/>
          <a:stretch>
            <a:fillRect/>
          </a:stretch>
        </p:blipFill>
        <p:spPr>
          <a:xfrm>
            <a:off x="3915810" y="1445396"/>
            <a:ext cx="4360379" cy="1649649"/>
          </a:xfrm>
          <a:prstGeom prst="roundRect">
            <a:avLst/>
          </a:prstGeom>
        </p:spPr>
      </p:pic>
    </p:spTree>
    <p:extLst>
      <p:ext uri="{BB962C8B-B14F-4D97-AF65-F5344CB8AC3E}">
        <p14:creationId xmlns:p14="http://schemas.microsoft.com/office/powerpoint/2010/main" val="2827956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D4EFE7-9F8D-4B9F-944E-7DEB9E44AFED}"/>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True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false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names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2B45330-FB7E-4C40-BE6E-3A0883B26FD1}"/>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Why are names considered incorrect?</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CB79585-C9ED-4EBD-85BD-C263BDFBB347}"/>
              </a:ext>
            </a:extLst>
          </p:cNvPr>
          <p:cNvPicPr>
            <a:picLocks noChangeAspect="1"/>
          </p:cNvPicPr>
          <p:nvPr/>
        </p:nvPicPr>
        <p:blipFill>
          <a:blip r:embed="rId2"/>
          <a:stretch>
            <a:fillRect/>
          </a:stretch>
        </p:blipFill>
        <p:spPr>
          <a:xfrm>
            <a:off x="2764372" y="2331134"/>
            <a:ext cx="6663256" cy="4471205"/>
          </a:xfrm>
          <a:prstGeom prst="roundRect">
            <a:avLst>
              <a:gd name="adj" fmla="val 7694"/>
            </a:avLst>
          </a:prstGeom>
        </p:spPr>
      </p:pic>
    </p:spTree>
    <p:extLst>
      <p:ext uri="{BB962C8B-B14F-4D97-AF65-F5344CB8AC3E}">
        <p14:creationId xmlns:p14="http://schemas.microsoft.com/office/powerpoint/2010/main" val="42440457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9F048D0-9317-442F-8F3A-8CE6D0F7F3B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Good and bad naming style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428AA29C-282D-43ED-96BB-E86574E3B68A}"/>
              </a:ext>
            </a:extLst>
          </p:cNvPr>
          <p:cNvPicPr>
            <a:picLocks noChangeAspect="1"/>
          </p:cNvPicPr>
          <p:nvPr/>
        </p:nvPicPr>
        <p:blipFill>
          <a:blip r:embed="rId2"/>
          <a:stretch>
            <a:fillRect/>
          </a:stretch>
        </p:blipFill>
        <p:spPr>
          <a:xfrm>
            <a:off x="2834634" y="1536115"/>
            <a:ext cx="6522731" cy="5170810"/>
          </a:xfrm>
          <a:prstGeom prst="roundRect">
            <a:avLst>
              <a:gd name="adj" fmla="val 6111"/>
            </a:avLst>
          </a:prstGeom>
        </p:spPr>
      </p:pic>
    </p:spTree>
    <p:extLst>
      <p:ext uri="{BB962C8B-B14F-4D97-AF65-F5344CB8AC3E}">
        <p14:creationId xmlns:p14="http://schemas.microsoft.com/office/powerpoint/2010/main" val="75328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vadinimas 6">
            <a:extLst>
              <a:ext uri="{FF2B5EF4-FFF2-40B4-BE49-F238E27FC236}">
                <a16:creationId xmlns:a16="http://schemas.microsoft.com/office/drawing/2014/main" id="{5A8084E2-93A2-4934-9613-B7DF2D6B78B9}"/>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Smart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F9CD53C3-6A7A-4C5B-908E-AD9F5DC780C4}"/>
              </a:ext>
            </a:extLst>
          </p:cNvPr>
          <p:cNvPicPr>
            <a:picLocks noChangeAspect="1"/>
          </p:cNvPicPr>
          <p:nvPr/>
        </p:nvPicPr>
        <p:blipFill>
          <a:blip r:embed="rId2"/>
          <a:stretch>
            <a:fillRect/>
          </a:stretch>
        </p:blipFill>
        <p:spPr>
          <a:xfrm>
            <a:off x="2440655" y="1477089"/>
            <a:ext cx="7310689" cy="5253689"/>
          </a:xfrm>
          <a:prstGeom prst="roundRect">
            <a:avLst>
              <a:gd name="adj" fmla="val 6633"/>
            </a:avLst>
          </a:prstGeom>
        </p:spPr>
      </p:pic>
    </p:spTree>
    <p:extLst>
      <p:ext uri="{BB962C8B-B14F-4D97-AF65-F5344CB8AC3E}">
        <p14:creationId xmlns:p14="http://schemas.microsoft.com/office/powerpoint/2010/main" val="3955704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B6F7489-085C-4FA2-9148-F94748225165}"/>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programming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process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5980943E-DD48-4896-8E40-939CA5D04F50}"/>
              </a:ext>
            </a:extLst>
          </p:cNvPr>
          <p:cNvSpPr>
            <a:spLocks noGrp="1"/>
          </p:cNvSpPr>
          <p:nvPr>
            <p:ph idx="1"/>
          </p:nvPr>
        </p:nvSpPr>
        <p:spPr/>
        <p:txBody>
          <a:bodyPr/>
          <a:lstStyle/>
          <a:p>
            <a:endParaRPr lang="lt-LT" dirty="0"/>
          </a:p>
        </p:txBody>
      </p:sp>
      <p:pic>
        <p:nvPicPr>
          <p:cNvPr id="5" name="Paveikslėlis 4">
            <a:extLst>
              <a:ext uri="{FF2B5EF4-FFF2-40B4-BE49-F238E27FC236}">
                <a16:creationId xmlns:a16="http://schemas.microsoft.com/office/drawing/2014/main" id="{4A18AA6A-560B-4B60-A682-EFBB3A56C687}"/>
              </a:ext>
            </a:extLst>
          </p:cNvPr>
          <p:cNvPicPr>
            <a:picLocks noChangeAspect="1"/>
          </p:cNvPicPr>
          <p:nvPr/>
        </p:nvPicPr>
        <p:blipFill rotWithShape="1">
          <a:blip r:embed="rId2"/>
          <a:srcRect l="782" t="5512" r="1196" b="1236"/>
          <a:stretch/>
        </p:blipFill>
        <p:spPr>
          <a:xfrm>
            <a:off x="1945419" y="2404246"/>
            <a:ext cx="8301161" cy="4274849"/>
          </a:xfrm>
          <a:prstGeom prst="roundRect">
            <a:avLst>
              <a:gd name="adj" fmla="val 10774"/>
            </a:avLst>
          </a:prstGeom>
        </p:spPr>
      </p:pic>
    </p:spTree>
    <p:extLst>
      <p:ext uri="{BB962C8B-B14F-4D97-AF65-F5344CB8AC3E}">
        <p14:creationId xmlns:p14="http://schemas.microsoft.com/office/powerpoint/2010/main" val="2484757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2176572-974A-4912-874B-E6D5EF7AF3C0}"/>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1C799882-B59B-4BF2-B13F-90B126E70DB0}"/>
              </a:ext>
            </a:extLst>
          </p:cNvPr>
          <p:cNvPicPr>
            <a:picLocks noChangeAspect="1"/>
          </p:cNvPicPr>
          <p:nvPr/>
        </p:nvPicPr>
        <p:blipFill>
          <a:blip r:embed="rId2"/>
          <a:stretch>
            <a:fillRect/>
          </a:stretch>
        </p:blipFill>
        <p:spPr>
          <a:xfrm>
            <a:off x="2490346" y="1411119"/>
            <a:ext cx="7211308" cy="5319660"/>
          </a:xfrm>
          <a:prstGeom prst="roundRect">
            <a:avLst>
              <a:gd name="adj" fmla="val 4038"/>
            </a:avLst>
          </a:prstGeom>
        </p:spPr>
      </p:pic>
    </p:spTree>
    <p:extLst>
      <p:ext uri="{BB962C8B-B14F-4D97-AF65-F5344CB8AC3E}">
        <p14:creationId xmlns:p14="http://schemas.microsoft.com/office/powerpoint/2010/main" val="1385583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37D3E80-7862-4451-AA59-979245F53B2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FB335A7E-BE8B-4AA7-9B7A-A7AFD05D2C5F}"/>
              </a:ext>
            </a:extLst>
          </p:cNvPr>
          <p:cNvPicPr>
            <a:picLocks noChangeAspect="1"/>
          </p:cNvPicPr>
          <p:nvPr/>
        </p:nvPicPr>
        <p:blipFill>
          <a:blip r:embed="rId2"/>
          <a:stretch>
            <a:fillRect/>
          </a:stretch>
        </p:blipFill>
        <p:spPr>
          <a:xfrm>
            <a:off x="2651025" y="1553836"/>
            <a:ext cx="6889950" cy="5121283"/>
          </a:xfrm>
          <a:prstGeom prst="roundRect">
            <a:avLst>
              <a:gd name="adj" fmla="val 4824"/>
            </a:avLst>
          </a:prstGeom>
        </p:spPr>
      </p:pic>
    </p:spTree>
    <p:extLst>
      <p:ext uri="{BB962C8B-B14F-4D97-AF65-F5344CB8AC3E}">
        <p14:creationId xmlns:p14="http://schemas.microsoft.com/office/powerpoint/2010/main" val="152630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3C124DD-076C-413B-BD11-565BAFC08B1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standard expression for the variable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4AE2BF9-660E-4612-9A91-C2A0C8848417}"/>
              </a:ext>
            </a:extLst>
          </p:cNvPr>
          <p:cNvSpPr>
            <a:spLocks noGrp="1"/>
          </p:cNvSpPr>
          <p:nvPr>
            <p:ph idx="1"/>
          </p:nvPr>
        </p:nvSpPr>
        <p:spPr/>
        <p:txBody>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Standard expression of a variable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type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space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 name </a:t>
            </a:r>
            <a:r>
              <a:rPr lang="lt-LT" dirty="0" err="1">
                <a:latin typeface="Times New Roman" panose="02020603050405020304" pitchFamily="18" charset="0"/>
                <a:cs typeface="Times New Roman" panose="02020603050405020304" pitchFamily="18" charset="0"/>
              </a:rPr>
              <a:t>attribute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character</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initial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value</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initial value is not necessary.</a:t>
            </a:r>
          </a:p>
          <a:p>
            <a:pPr algn="just"/>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F53B1840-8550-4D7D-9C0F-41791A59E893}"/>
              </a:ext>
            </a:extLst>
          </p:cNvPr>
          <p:cNvPicPr>
            <a:picLocks noChangeAspect="1"/>
          </p:cNvPicPr>
          <p:nvPr/>
        </p:nvPicPr>
        <p:blipFill>
          <a:blip r:embed="rId2"/>
          <a:stretch>
            <a:fillRect/>
          </a:stretch>
        </p:blipFill>
        <p:spPr>
          <a:xfrm>
            <a:off x="4747156" y="1918620"/>
            <a:ext cx="2697688" cy="528476"/>
          </a:xfrm>
          <a:prstGeom prst="roundRect">
            <a:avLst>
              <a:gd name="adj" fmla="val 41385"/>
            </a:avLst>
          </a:prstGeom>
        </p:spPr>
      </p:pic>
    </p:spTree>
    <p:extLst>
      <p:ext uri="{BB962C8B-B14F-4D97-AF65-F5344CB8AC3E}">
        <p14:creationId xmlns:p14="http://schemas.microsoft.com/office/powerpoint/2010/main" val="3751785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3D2CD49-ACBB-4900-9E52-ED9BB4131530}"/>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Global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DC7326F-54A5-4CD0-9FED-AEBF94F6FE8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Global variables are declared at the beginning of the program and are valid for the entire program code. Local variables are valid only in the function in which they are declared</a:t>
            </a:r>
            <a:r>
              <a:rPr lang="lt-LT" dirty="0">
                <a:latin typeface="Times New Roman" panose="02020603050405020304" pitchFamily="18" charset="0"/>
                <a:cs typeface="Times New Roman" panose="02020603050405020304" pitchFamily="18" charset="0"/>
              </a:rPr>
              <a:t>. </a:t>
            </a:r>
          </a:p>
        </p:txBody>
      </p:sp>
      <p:pic>
        <p:nvPicPr>
          <p:cNvPr id="5" name="Paveikslėlis 4">
            <a:extLst>
              <a:ext uri="{FF2B5EF4-FFF2-40B4-BE49-F238E27FC236}">
                <a16:creationId xmlns:a16="http://schemas.microsoft.com/office/drawing/2014/main" id="{DBD096EE-4F4D-49BF-B3AB-46BA8DF36B09}"/>
              </a:ext>
            </a:extLst>
          </p:cNvPr>
          <p:cNvPicPr>
            <a:picLocks noChangeAspect="1"/>
          </p:cNvPicPr>
          <p:nvPr/>
        </p:nvPicPr>
        <p:blipFill rotWithShape="1">
          <a:blip r:embed="rId2"/>
          <a:srcRect l="1159" t="4058" b="2145"/>
          <a:stretch/>
        </p:blipFill>
        <p:spPr>
          <a:xfrm>
            <a:off x="3146066" y="3032524"/>
            <a:ext cx="5899868" cy="3664178"/>
          </a:xfrm>
          <a:prstGeom prst="roundRect">
            <a:avLst>
              <a:gd name="adj" fmla="val 16158"/>
            </a:avLst>
          </a:prstGeom>
        </p:spPr>
      </p:pic>
    </p:spTree>
    <p:extLst>
      <p:ext uri="{BB962C8B-B14F-4D97-AF65-F5344CB8AC3E}">
        <p14:creationId xmlns:p14="http://schemas.microsoft.com/office/powerpoint/2010/main" val="4241209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CFB15C2-FDF2-40DD-B6E7-D0CA5B653DD5}"/>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comments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4499307-7CA8-4C25-9BDA-C304D9387361}"/>
              </a:ext>
            </a:extLst>
          </p:cNvPr>
          <p:cNvSpPr>
            <a:spLocks noGrp="1"/>
          </p:cNvSpPr>
          <p:nvPr>
            <p:ph idx="1"/>
          </p:nvPr>
        </p:nvSpPr>
        <p:spPr/>
        <p:txBody>
          <a:bodyPr/>
          <a:lstStyle/>
          <a:p>
            <a:endParaRPr lang="lt-LT"/>
          </a:p>
        </p:txBody>
      </p:sp>
      <p:pic>
        <p:nvPicPr>
          <p:cNvPr id="5" name="Paveikslėlis 4">
            <a:extLst>
              <a:ext uri="{FF2B5EF4-FFF2-40B4-BE49-F238E27FC236}">
                <a16:creationId xmlns:a16="http://schemas.microsoft.com/office/drawing/2014/main" id="{BEBA9E48-609E-4CAC-A8EC-556E2C227C35}"/>
              </a:ext>
            </a:extLst>
          </p:cNvPr>
          <p:cNvPicPr>
            <a:picLocks noChangeAspect="1"/>
          </p:cNvPicPr>
          <p:nvPr/>
        </p:nvPicPr>
        <p:blipFill>
          <a:blip r:embed="rId2"/>
          <a:stretch>
            <a:fillRect/>
          </a:stretch>
        </p:blipFill>
        <p:spPr>
          <a:xfrm>
            <a:off x="2545868" y="1381002"/>
            <a:ext cx="7100264" cy="5246409"/>
          </a:xfrm>
          <a:prstGeom prst="roundRect">
            <a:avLst>
              <a:gd name="adj" fmla="val 3239"/>
            </a:avLst>
          </a:prstGeom>
        </p:spPr>
      </p:pic>
    </p:spTree>
    <p:extLst>
      <p:ext uri="{BB962C8B-B14F-4D97-AF65-F5344CB8AC3E}">
        <p14:creationId xmlns:p14="http://schemas.microsoft.com/office/powerpoint/2010/main" val="154741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F8B36F2-BDC5-4BC9-9899-539D16CF467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style</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3BD0303B-D9B5-4EA4-B278-5F8449BD5967}"/>
              </a:ext>
            </a:extLst>
          </p:cNvPr>
          <p:cNvSpPr>
            <a:spLocks noGrp="1"/>
          </p:cNvSpPr>
          <p:nvPr>
            <p:ph idx="1"/>
          </p:nvPr>
        </p:nvSpPr>
        <p:spPr/>
        <p:txBody>
          <a:bodyPr/>
          <a:lstStyle/>
          <a:p>
            <a:pPr algn="just"/>
            <a:r>
              <a:rPr lang="lt-LT" dirty="0" err="1">
                <a:latin typeface="Times New Roman" panose="02020603050405020304" pitchFamily="18" charset="0"/>
                <a:cs typeface="Times New Roman" panose="02020603050405020304" pitchFamily="18" charset="0"/>
              </a:rPr>
              <a:t>Good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comment</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Bad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comment</a:t>
            </a:r>
            <a:r>
              <a:rPr lang="lt-LT" dirty="0">
                <a:latin typeface="Times New Roman" panose="02020603050405020304" pitchFamily="18" charset="0"/>
                <a:cs typeface="Times New Roman" panose="02020603050405020304" pitchFamily="18" charset="0"/>
              </a:rPr>
              <a:t> : </a:t>
            </a:r>
            <a:endParaRPr lang="en-US" dirty="0">
              <a:latin typeface="Times New Roman" panose="02020603050405020304" pitchFamily="18" charset="0"/>
              <a:cs typeface="Times New Roman" panose="02020603050405020304" pitchFamily="18" charset="0"/>
            </a:endParaRPr>
          </a:p>
          <a:p>
            <a:pPr marL="0" indent="0" algn="just">
              <a:buNone/>
            </a:pP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69846B89-6EB5-4AAB-9DEA-1FDFBB99C329}"/>
              </a:ext>
            </a:extLst>
          </p:cNvPr>
          <p:cNvPicPr>
            <a:picLocks noChangeAspect="1"/>
          </p:cNvPicPr>
          <p:nvPr/>
        </p:nvPicPr>
        <p:blipFill>
          <a:blip r:embed="rId2"/>
          <a:stretch>
            <a:fillRect/>
          </a:stretch>
        </p:blipFill>
        <p:spPr>
          <a:xfrm>
            <a:off x="2382741" y="2340423"/>
            <a:ext cx="7426518" cy="461887"/>
          </a:xfrm>
          <a:prstGeom prst="roundRect">
            <a:avLst/>
          </a:prstGeom>
        </p:spPr>
      </p:pic>
      <p:pic>
        <p:nvPicPr>
          <p:cNvPr id="7" name="Paveikslėlis 6">
            <a:extLst>
              <a:ext uri="{FF2B5EF4-FFF2-40B4-BE49-F238E27FC236}">
                <a16:creationId xmlns:a16="http://schemas.microsoft.com/office/drawing/2014/main" id="{7BC770A2-41BF-49BD-9DAC-554E60929CA3}"/>
              </a:ext>
            </a:extLst>
          </p:cNvPr>
          <p:cNvPicPr>
            <a:picLocks noChangeAspect="1"/>
          </p:cNvPicPr>
          <p:nvPr/>
        </p:nvPicPr>
        <p:blipFill>
          <a:blip r:embed="rId3"/>
          <a:stretch>
            <a:fillRect/>
          </a:stretch>
        </p:blipFill>
        <p:spPr>
          <a:xfrm>
            <a:off x="4790556" y="3784114"/>
            <a:ext cx="2610887" cy="487269"/>
          </a:xfrm>
          <a:prstGeom prst="roundRect">
            <a:avLst/>
          </a:prstGeom>
        </p:spPr>
      </p:pic>
    </p:spTree>
    <p:extLst>
      <p:ext uri="{BB962C8B-B14F-4D97-AF65-F5344CB8AC3E}">
        <p14:creationId xmlns:p14="http://schemas.microsoft.com/office/powerpoint/2010/main" val="4190839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DA9AF02-1EDF-4EE5-AE7F-5DFF47F17E79}"/>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Turinio vietos rezervavimo ženklas 4">
            <a:extLst>
              <a:ext uri="{FF2B5EF4-FFF2-40B4-BE49-F238E27FC236}">
                <a16:creationId xmlns:a16="http://schemas.microsoft.com/office/drawing/2014/main" id="{2D309CDA-C6CF-47AE-B5E5-F083BEDFB396}"/>
              </a:ext>
            </a:extLst>
          </p:cNvPr>
          <p:cNvPicPr>
            <a:picLocks noGrp="1" noChangeAspect="1"/>
          </p:cNvPicPr>
          <p:nvPr>
            <p:ph idx="1"/>
          </p:nvPr>
        </p:nvPicPr>
        <p:blipFill>
          <a:blip r:embed="rId2"/>
          <a:stretch>
            <a:fillRect/>
          </a:stretch>
        </p:blipFill>
        <p:spPr>
          <a:xfrm>
            <a:off x="1593093" y="1486895"/>
            <a:ext cx="9005813" cy="5173978"/>
          </a:xfrm>
          <a:prstGeom prst="roundRect">
            <a:avLst>
              <a:gd name="adj" fmla="val 11527"/>
            </a:avLst>
          </a:prstGeom>
        </p:spPr>
      </p:pic>
    </p:spTree>
    <p:extLst>
      <p:ext uri="{BB962C8B-B14F-4D97-AF65-F5344CB8AC3E}">
        <p14:creationId xmlns:p14="http://schemas.microsoft.com/office/powerpoint/2010/main" val="369683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398A134-E88B-4FFB-BFF0-F52059751BFF}"/>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Standard expression of a function</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C1F42311-DAE7-4F40-9832-C4AC33954495}"/>
              </a:ext>
            </a:extLst>
          </p:cNvPr>
          <p:cNvSpPr>
            <a:spLocks noGrp="1"/>
          </p:cNvSpPr>
          <p:nvPr>
            <p:ph idx="1"/>
          </p:nvPr>
        </p:nvSpPr>
        <p:spPr/>
        <p:txBody>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Standard expression of a function </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Function type [space] function name [space] (argument) {function body}</a:t>
            </a:r>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argument may be omitted</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10FFE458-7928-496D-BA3D-E2C5E9ABB846}"/>
              </a:ext>
            </a:extLst>
          </p:cNvPr>
          <p:cNvPicPr>
            <a:picLocks noChangeAspect="1"/>
          </p:cNvPicPr>
          <p:nvPr/>
        </p:nvPicPr>
        <p:blipFill>
          <a:blip r:embed="rId2"/>
          <a:stretch>
            <a:fillRect/>
          </a:stretch>
        </p:blipFill>
        <p:spPr>
          <a:xfrm>
            <a:off x="4951257" y="1825625"/>
            <a:ext cx="2289485" cy="1620078"/>
          </a:xfrm>
          <a:prstGeom prst="roundRect">
            <a:avLst>
              <a:gd name="adj" fmla="val 10908"/>
            </a:avLst>
          </a:prstGeom>
        </p:spPr>
      </p:pic>
    </p:spTree>
    <p:extLst>
      <p:ext uri="{BB962C8B-B14F-4D97-AF65-F5344CB8AC3E}">
        <p14:creationId xmlns:p14="http://schemas.microsoft.com/office/powerpoint/2010/main" val="849241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3C7F78E-0460-4E09-ADBB-4F70B08CFADF}"/>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instructions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C8AA7361-8D5A-4B70-980D-573BD6C4F169}"/>
              </a:ext>
            </a:extLst>
          </p:cNvPr>
          <p:cNvPicPr>
            <a:picLocks noChangeAspect="1"/>
          </p:cNvPicPr>
          <p:nvPr/>
        </p:nvPicPr>
        <p:blipFill>
          <a:blip r:embed="rId2"/>
          <a:stretch>
            <a:fillRect/>
          </a:stretch>
        </p:blipFill>
        <p:spPr>
          <a:xfrm>
            <a:off x="1118483" y="1690688"/>
            <a:ext cx="9955033" cy="4529066"/>
          </a:xfrm>
          <a:prstGeom prst="roundRect">
            <a:avLst>
              <a:gd name="adj" fmla="val 9456"/>
            </a:avLst>
          </a:prstGeom>
        </p:spPr>
      </p:pic>
    </p:spTree>
    <p:extLst>
      <p:ext uri="{BB962C8B-B14F-4D97-AF65-F5344CB8AC3E}">
        <p14:creationId xmlns:p14="http://schemas.microsoft.com/office/powerpoint/2010/main" val="214851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2729FAF-EADF-46C0-B5C3-234AC5FFA9A8}"/>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Microprocessors in electrical engineering and electronics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13572C5F-DD86-4B69-873B-7658E2F3EAB3}"/>
              </a:ext>
            </a:extLst>
          </p:cNvPr>
          <p:cNvPicPr>
            <a:picLocks noChangeAspect="1"/>
          </p:cNvPicPr>
          <p:nvPr/>
        </p:nvPicPr>
        <p:blipFill>
          <a:blip r:embed="rId2"/>
          <a:stretch>
            <a:fillRect/>
          </a:stretch>
        </p:blipFill>
        <p:spPr>
          <a:xfrm>
            <a:off x="2131932" y="1826897"/>
            <a:ext cx="7928136" cy="4665978"/>
          </a:xfrm>
          <a:prstGeom prst="roundRect">
            <a:avLst>
              <a:gd name="adj" fmla="val 8968"/>
            </a:avLst>
          </a:prstGeom>
        </p:spPr>
      </p:pic>
    </p:spTree>
    <p:extLst>
      <p:ext uri="{BB962C8B-B14F-4D97-AF65-F5344CB8AC3E}">
        <p14:creationId xmlns:p14="http://schemas.microsoft.com/office/powerpoint/2010/main" val="937889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77129F5-911D-4F27-957F-3486765017E1}"/>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Port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management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Turinio vietos rezervavimo ženklas 4">
            <a:extLst>
              <a:ext uri="{FF2B5EF4-FFF2-40B4-BE49-F238E27FC236}">
                <a16:creationId xmlns:a16="http://schemas.microsoft.com/office/drawing/2014/main" id="{4F6FE2D1-045A-440E-9447-F159E0CC51F6}"/>
              </a:ext>
            </a:extLst>
          </p:cNvPr>
          <p:cNvPicPr>
            <a:picLocks noGrp="1" noChangeAspect="1"/>
          </p:cNvPicPr>
          <p:nvPr>
            <p:ph idx="1"/>
          </p:nvPr>
        </p:nvPicPr>
        <p:blipFill>
          <a:blip r:embed="rId2"/>
          <a:stretch>
            <a:fillRect/>
          </a:stretch>
        </p:blipFill>
        <p:spPr>
          <a:xfrm>
            <a:off x="838200" y="1965380"/>
            <a:ext cx="10515600" cy="2927239"/>
          </a:xfrm>
          <a:prstGeom prst="roundRect">
            <a:avLst>
              <a:gd name="adj" fmla="val 14436"/>
            </a:avLst>
          </a:prstGeom>
        </p:spPr>
      </p:pic>
    </p:spTree>
    <p:extLst>
      <p:ext uri="{BB962C8B-B14F-4D97-AF65-F5344CB8AC3E}">
        <p14:creationId xmlns:p14="http://schemas.microsoft.com/office/powerpoint/2010/main" val="1527944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871FBA9-C007-4DF0-BB2A-4E9198630756}"/>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pinMode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3" name="Turinio vietos rezervavimo ženklas 2">
            <a:extLst>
              <a:ext uri="{FF2B5EF4-FFF2-40B4-BE49-F238E27FC236}">
                <a16:creationId xmlns:a16="http://schemas.microsoft.com/office/drawing/2014/main" id="{AAF0E009-95AD-45E3-858A-EE7D1C0E0198}"/>
              </a:ext>
            </a:extLst>
          </p:cNvPr>
          <p:cNvSpPr>
            <a:spLocks noGrp="1"/>
          </p:cNvSpPr>
          <p:nvPr>
            <p:ph idx="1"/>
          </p:nvPr>
        </p:nvSpPr>
        <p:spPr/>
        <p:txBody>
          <a:bodyPr/>
          <a:lstStyle/>
          <a:p>
            <a:endParaRPr lang="lt-LT"/>
          </a:p>
        </p:txBody>
      </p:sp>
      <p:pic>
        <p:nvPicPr>
          <p:cNvPr id="5" name="Paveikslėlis 4">
            <a:extLst>
              <a:ext uri="{FF2B5EF4-FFF2-40B4-BE49-F238E27FC236}">
                <a16:creationId xmlns:a16="http://schemas.microsoft.com/office/drawing/2014/main" id="{F4A7CB0C-68F8-481E-AA71-CEE11CDE9437}"/>
              </a:ext>
            </a:extLst>
          </p:cNvPr>
          <p:cNvPicPr>
            <a:picLocks noChangeAspect="1"/>
          </p:cNvPicPr>
          <p:nvPr/>
        </p:nvPicPr>
        <p:blipFill>
          <a:blip r:embed="rId2"/>
          <a:stretch>
            <a:fillRect/>
          </a:stretch>
        </p:blipFill>
        <p:spPr>
          <a:xfrm>
            <a:off x="1739917" y="1876039"/>
            <a:ext cx="8712165" cy="4082149"/>
          </a:xfrm>
          <a:prstGeom prst="rect">
            <a:avLst/>
          </a:prstGeom>
        </p:spPr>
      </p:pic>
    </p:spTree>
    <p:extLst>
      <p:ext uri="{BB962C8B-B14F-4D97-AF65-F5344CB8AC3E}">
        <p14:creationId xmlns:p14="http://schemas.microsoft.com/office/powerpoint/2010/main" val="1432740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B6E3967-3B0C-4C1E-AB2C-4D3987EABA10}"/>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pinMode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7775148A-A963-4F79-BA13-D994B6355CA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Pull-Up - software connection of the balancing resistor</a:t>
            </a:r>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Analog inputs (A0 ... A5) can be used as digital, </a:t>
            </a:r>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 (INPUT, Ax) configuration is not necessary for </a:t>
            </a:r>
            <a:r>
              <a:rPr lang="en-US" dirty="0" err="1">
                <a:latin typeface="Times New Roman" panose="02020603050405020304" pitchFamily="18" charset="0"/>
                <a:cs typeface="Times New Roman" panose="02020603050405020304" pitchFamily="18" charset="0"/>
              </a:rPr>
              <a:t>analogRead</a:t>
            </a:r>
            <a:r>
              <a:rPr lang="en-US" dirty="0">
                <a:latin typeface="Times New Roman" panose="02020603050405020304" pitchFamily="18" charset="0"/>
                <a:cs typeface="Times New Roman" panose="02020603050405020304" pitchFamily="18" charset="0"/>
              </a:rPr>
              <a:t> ()</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514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459526F-AD48-4970-9A75-C33D06D7AF7E}"/>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Balancing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Pull</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8BCF1C2-F400-4B26-9C9E-6D784E49AF00}"/>
              </a:ext>
            </a:extLst>
          </p:cNvPr>
          <p:cNvSpPr>
            <a:spLocks noGrp="1"/>
          </p:cNvSpPr>
          <p:nvPr>
            <p:ph idx="1"/>
          </p:nvPr>
        </p:nvSpPr>
        <p:spPr>
          <a:xfrm>
            <a:off x="838200" y="1825624"/>
            <a:ext cx="10515600" cy="5032375"/>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Balance resistors are connected to a positive supply voltage (Pull-Up) so that the values ​​of the electrical signal at the ports are not accidental (when the "hangs in the air" input). The resistors are inside the microcontroller and are connected programmatically:</a:t>
            </a:r>
            <a:endParaRPr lang="lt-LT"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pinMode</a:t>
            </a:r>
            <a:r>
              <a:rPr lang="en-US" dirty="0">
                <a:latin typeface="Times New Roman" panose="02020603050405020304" pitchFamily="18" charset="0"/>
                <a:cs typeface="Times New Roman" panose="02020603050405020304" pitchFamily="18" charset="0"/>
              </a:rPr>
              <a:t> - instruction for setting the port.</a:t>
            </a: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instruction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arguments</a:t>
            </a:r>
            <a:r>
              <a:rPr lang="lt-LT" dirty="0">
                <a:latin typeface="Times New Roman" panose="02020603050405020304" pitchFamily="18" charset="0"/>
                <a:cs typeface="Times New Roman" panose="02020603050405020304" pitchFamily="18" charset="0"/>
              </a:rPr>
              <a:t> : </a:t>
            </a:r>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switchPin</a:t>
            </a:r>
            <a:r>
              <a:rPr lang="en-US" dirty="0">
                <a:latin typeface="Times New Roman" panose="02020603050405020304" pitchFamily="18" charset="0"/>
                <a:cs typeface="Times New Roman" panose="02020603050405020304" pitchFamily="18" charset="0"/>
              </a:rPr>
              <a:t> - The first argument refers to setting the port to working mode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argument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separator</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INPUT_PULLUP - second argument (input with connected resistor)</a:t>
            </a:r>
            <a:endParaRPr lang="lt-LT" dirty="0">
              <a:latin typeface="Times New Roman" panose="02020603050405020304" pitchFamily="18" charset="0"/>
              <a:cs typeface="Times New Roman" panose="02020603050405020304" pitchFamily="18" charset="0"/>
            </a:endParaRPr>
          </a:p>
        </p:txBody>
      </p:sp>
      <p:pic>
        <p:nvPicPr>
          <p:cNvPr id="7" name="Paveikslėlis 6">
            <a:extLst>
              <a:ext uri="{FF2B5EF4-FFF2-40B4-BE49-F238E27FC236}">
                <a16:creationId xmlns:a16="http://schemas.microsoft.com/office/drawing/2014/main" id="{2D2E2ED9-866C-4C39-BC08-E797491A7648}"/>
              </a:ext>
            </a:extLst>
          </p:cNvPr>
          <p:cNvPicPr>
            <a:picLocks noChangeAspect="1"/>
          </p:cNvPicPr>
          <p:nvPr/>
        </p:nvPicPr>
        <p:blipFill>
          <a:blip r:embed="rId2"/>
          <a:stretch>
            <a:fillRect/>
          </a:stretch>
        </p:blipFill>
        <p:spPr>
          <a:xfrm>
            <a:off x="4006215" y="3312368"/>
            <a:ext cx="4179570" cy="338569"/>
          </a:xfrm>
          <a:prstGeom prst="rect">
            <a:avLst/>
          </a:prstGeom>
        </p:spPr>
      </p:pic>
    </p:spTree>
    <p:extLst>
      <p:ext uri="{BB962C8B-B14F-4D97-AF65-F5344CB8AC3E}">
        <p14:creationId xmlns:p14="http://schemas.microsoft.com/office/powerpoint/2010/main" val="43451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88BC3C-0FDB-47A0-8825-218CE240E55A}"/>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Balancing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Pull</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-Up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Turinio vietos rezervavimo ženklas 3">
            <a:extLst>
              <a:ext uri="{FF2B5EF4-FFF2-40B4-BE49-F238E27FC236}">
                <a16:creationId xmlns:a16="http://schemas.microsoft.com/office/drawing/2014/main" id="{B9828063-A2E2-46CE-A7C5-D9F0034FAF7B}"/>
              </a:ext>
            </a:extLst>
          </p:cNvPr>
          <p:cNvPicPr>
            <a:picLocks noGrp="1" noChangeAspect="1"/>
          </p:cNvPicPr>
          <p:nvPr>
            <p:ph idx="1"/>
          </p:nvPr>
        </p:nvPicPr>
        <p:blipFill>
          <a:blip r:embed="rId2"/>
          <a:stretch>
            <a:fillRect/>
          </a:stretch>
        </p:blipFill>
        <p:spPr>
          <a:xfrm>
            <a:off x="1947862" y="2058194"/>
            <a:ext cx="8296275" cy="3886200"/>
          </a:xfrm>
          <a:prstGeom prst="roundRect">
            <a:avLst>
              <a:gd name="adj" fmla="val 5382"/>
            </a:avLst>
          </a:prstGeom>
        </p:spPr>
      </p:pic>
    </p:spTree>
    <p:extLst>
      <p:ext uri="{BB962C8B-B14F-4D97-AF65-F5344CB8AC3E}">
        <p14:creationId xmlns:p14="http://schemas.microsoft.com/office/powerpoint/2010/main" val="729233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88357F6-4FCA-48C0-8A98-595EADC102D6}"/>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digitalRead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685A1A47-5DBE-4E24-B040-581D45F2F787}"/>
              </a:ext>
            </a:extLst>
          </p:cNvPr>
          <p:cNvSpPr>
            <a:spLocks noGrp="1"/>
          </p:cNvSpPr>
          <p:nvPr>
            <p:ph idx="1"/>
          </p:nvPr>
        </p:nvSpPr>
        <p:spPr>
          <a:xfrm>
            <a:off x="838200" y="1825624"/>
            <a:ext cx="10515600" cy="5032375"/>
          </a:xfrm>
        </p:spPr>
        <p:txBody>
          <a:bodyPr>
            <a:normAutofit fontScale="92500" lnSpcReduction="10000"/>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Int</a:t>
            </a:r>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type</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ButtonPin</a:t>
            </a:r>
            <a:r>
              <a:rPr lang="en-US" dirty="0">
                <a:latin typeface="Times New Roman" panose="02020603050405020304" pitchFamily="18" charset="0"/>
                <a:cs typeface="Times New Roman" panose="02020603050405020304" pitchFamily="18" charset="0"/>
              </a:rPr>
              <a:t> is the name of the variable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assignment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operator</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4 - </a:t>
            </a:r>
            <a:r>
              <a:rPr lang="lt-LT" dirty="0" err="1">
                <a:latin typeface="Times New Roman" panose="02020603050405020304" pitchFamily="18" charset="0"/>
                <a:cs typeface="Times New Roman" panose="02020603050405020304" pitchFamily="18" charset="0"/>
              </a:rPr>
              <a:t>initial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value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end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of</a:t>
            </a:r>
            <a:r>
              <a:rPr lang="lt-LT" dirty="0">
                <a:latin typeface="Times New Roman" panose="02020603050405020304" pitchFamily="18" charset="0"/>
                <a:cs typeface="Times New Roman" panose="02020603050405020304" pitchFamily="18" charset="0"/>
              </a:rPr>
              <a:t> line. </a:t>
            </a:r>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ButtonValue</a:t>
            </a:r>
            <a:r>
              <a:rPr lang="en-US" dirty="0">
                <a:latin typeface="Times New Roman" panose="02020603050405020304" pitchFamily="18" charset="0"/>
                <a:cs typeface="Times New Roman" panose="02020603050405020304" pitchFamily="18" charset="0"/>
              </a:rPr>
              <a:t> is the name of the variable</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assignment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operator</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digitalRead</a:t>
            </a:r>
            <a:r>
              <a:rPr lang="lt-LT" dirty="0">
                <a:latin typeface="Times New Roman" panose="02020603050405020304" pitchFamily="18" charset="0"/>
                <a:cs typeface="Times New Roman" panose="02020603050405020304" pitchFamily="18" charset="0"/>
              </a:rPr>
              <a:t> () - </a:t>
            </a:r>
            <a:r>
              <a:rPr lang="lt-LT" dirty="0" err="1">
                <a:latin typeface="Times New Roman" panose="02020603050405020304" pitchFamily="18" charset="0"/>
                <a:cs typeface="Times New Roman" panose="02020603050405020304" pitchFamily="18" charset="0"/>
              </a:rPr>
              <a:t>digital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scan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instruction</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instruction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arguments</a:t>
            </a:r>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ButtonPin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B1E7263D-1A71-40D4-B1E2-B169A64796EC}"/>
              </a:ext>
            </a:extLst>
          </p:cNvPr>
          <p:cNvPicPr>
            <a:picLocks noChangeAspect="1"/>
          </p:cNvPicPr>
          <p:nvPr/>
        </p:nvPicPr>
        <p:blipFill>
          <a:blip r:embed="rId2"/>
          <a:stretch>
            <a:fillRect/>
          </a:stretch>
        </p:blipFill>
        <p:spPr>
          <a:xfrm>
            <a:off x="6293685" y="2649895"/>
            <a:ext cx="5168645" cy="1302116"/>
          </a:xfrm>
          <a:prstGeom prst="rect">
            <a:avLst/>
          </a:prstGeom>
        </p:spPr>
      </p:pic>
    </p:spTree>
    <p:extLst>
      <p:ext uri="{BB962C8B-B14F-4D97-AF65-F5344CB8AC3E}">
        <p14:creationId xmlns:p14="http://schemas.microsoft.com/office/powerpoint/2010/main" val="2941608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64D2273-0E3E-4C67-AAB2-E2531AF8CE9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digitalWrite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248C66D9-9616-443F-86D3-A4396251D3DD}"/>
              </a:ext>
            </a:extLst>
          </p:cNvPr>
          <p:cNvSpPr>
            <a:spLocks noGrp="1"/>
          </p:cNvSpPr>
          <p:nvPr>
            <p:ph idx="1"/>
          </p:nvPr>
        </p:nvSpPr>
        <p:spPr/>
        <p:txBody>
          <a:bodyPr>
            <a:normAutofit fontScale="77500" lnSpcReduction="20000"/>
          </a:bodyPr>
          <a:lstStyle/>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Int</a:t>
            </a:r>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variable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type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LEDPin</a:t>
            </a:r>
            <a:r>
              <a:rPr lang="en-US" dirty="0">
                <a:latin typeface="Times New Roman" panose="02020603050405020304" pitchFamily="18" charset="0"/>
                <a:cs typeface="Times New Roman" panose="02020603050405020304" pitchFamily="18" charset="0"/>
              </a:rPr>
              <a:t> is the name of the variable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assignment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operator</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7 - </a:t>
            </a:r>
            <a:r>
              <a:rPr lang="lt-LT" dirty="0" err="1">
                <a:latin typeface="Times New Roman" panose="02020603050405020304" pitchFamily="18" charset="0"/>
                <a:cs typeface="Times New Roman" panose="02020603050405020304" pitchFamily="18" charset="0"/>
              </a:rPr>
              <a:t>initial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value</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end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of</a:t>
            </a:r>
            <a:r>
              <a:rPr lang="lt-LT" dirty="0">
                <a:latin typeface="Times New Roman" panose="02020603050405020304" pitchFamily="18" charset="0"/>
                <a:cs typeface="Times New Roman" panose="02020603050405020304" pitchFamily="18" charset="0"/>
              </a:rPr>
              <a:t> line; </a:t>
            </a:r>
            <a:endParaRPr lang="en-US" dirty="0">
              <a:latin typeface="Times New Roman" panose="02020603050405020304" pitchFamily="18" charset="0"/>
              <a:cs typeface="Times New Roman" panose="02020603050405020304" pitchFamily="18" charset="0"/>
            </a:endParaRPr>
          </a:p>
          <a:p>
            <a:pPr algn="just"/>
            <a:r>
              <a:rPr lang="lt-LT" dirty="0" err="1">
                <a:latin typeface="Times New Roman" panose="02020603050405020304" pitchFamily="18" charset="0"/>
                <a:cs typeface="Times New Roman" panose="02020603050405020304" pitchFamily="18" charset="0"/>
              </a:rPr>
              <a:t>digitalWrite</a:t>
            </a:r>
            <a:r>
              <a:rPr lang="lt-LT" dirty="0">
                <a:latin typeface="Times New Roman" panose="02020603050405020304" pitchFamily="18" charset="0"/>
                <a:cs typeface="Times New Roman" panose="02020603050405020304" pitchFamily="18" charset="0"/>
              </a:rPr>
              <a:t> () - </a:t>
            </a:r>
            <a:r>
              <a:rPr lang="lt-LT" dirty="0" err="1">
                <a:latin typeface="Times New Roman" panose="02020603050405020304" pitchFamily="18" charset="0"/>
                <a:cs typeface="Times New Roman" panose="02020603050405020304" pitchFamily="18" charset="0"/>
              </a:rPr>
              <a:t>digital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recording</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instruction</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function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arguments</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err="1">
                <a:latin typeface="Times New Roman" panose="02020603050405020304" pitchFamily="18" charset="0"/>
                <a:cs typeface="Times New Roman" panose="02020603050405020304" pitchFamily="18" charset="0"/>
              </a:rPr>
              <a:t>LEDPin</a:t>
            </a:r>
            <a:r>
              <a:rPr lang="en-US" dirty="0">
                <a:latin typeface="Times New Roman" panose="02020603050405020304" pitchFamily="18" charset="0"/>
                <a:cs typeface="Times New Roman" panose="02020603050405020304" pitchFamily="18" charset="0"/>
              </a:rPr>
              <a:t> is the first argument</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 - </a:t>
            </a:r>
            <a:r>
              <a:rPr lang="lt-LT" dirty="0" err="1">
                <a:latin typeface="Times New Roman" panose="02020603050405020304" pitchFamily="18" charset="0"/>
                <a:cs typeface="Times New Roman" panose="02020603050405020304" pitchFamily="18" charset="0"/>
              </a:rPr>
              <a:t>argument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separator</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HIGH is the second argument</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7EC79F76-7B18-4EE1-B4D2-15129FB3AC20}"/>
              </a:ext>
            </a:extLst>
          </p:cNvPr>
          <p:cNvPicPr>
            <a:picLocks noChangeAspect="1"/>
          </p:cNvPicPr>
          <p:nvPr/>
        </p:nvPicPr>
        <p:blipFill>
          <a:blip r:embed="rId2"/>
          <a:stretch>
            <a:fillRect/>
          </a:stretch>
        </p:blipFill>
        <p:spPr>
          <a:xfrm>
            <a:off x="6096000" y="2208180"/>
            <a:ext cx="4954074" cy="1710677"/>
          </a:xfrm>
          <a:prstGeom prst="rect">
            <a:avLst/>
          </a:prstGeom>
        </p:spPr>
      </p:pic>
    </p:spTree>
    <p:extLst>
      <p:ext uri="{BB962C8B-B14F-4D97-AF65-F5344CB8AC3E}">
        <p14:creationId xmlns:p14="http://schemas.microsoft.com/office/powerpoint/2010/main" val="320825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059F65-51FA-4206-9EC6-3123CDDF1B9D}"/>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Microprocessors</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91E7E40E-A07E-469F-9CDC-24C43EB6457B}"/>
              </a:ext>
            </a:extLst>
          </p:cNvPr>
          <p:cNvPicPr>
            <a:picLocks noChangeAspect="1"/>
          </p:cNvPicPr>
          <p:nvPr/>
        </p:nvPicPr>
        <p:blipFill>
          <a:blip r:embed="rId2"/>
          <a:stretch>
            <a:fillRect/>
          </a:stretch>
        </p:blipFill>
        <p:spPr>
          <a:xfrm>
            <a:off x="1009557" y="1794054"/>
            <a:ext cx="10172885" cy="4337539"/>
          </a:xfrm>
          <a:prstGeom prst="roundRect">
            <a:avLst>
              <a:gd name="adj" fmla="val 8062"/>
            </a:avLst>
          </a:prstGeom>
        </p:spPr>
      </p:pic>
    </p:spTree>
    <p:extLst>
      <p:ext uri="{BB962C8B-B14F-4D97-AF65-F5344CB8AC3E}">
        <p14:creationId xmlns:p14="http://schemas.microsoft.com/office/powerpoint/2010/main" val="2675340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19287DC-FBDA-4A67-9D67-DC1B0D2369D0}"/>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Microprocessor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EDD940D9-6D73-46B9-8475-E3ECF5047A37}"/>
              </a:ext>
            </a:extLst>
          </p:cNvPr>
          <p:cNvSpPr>
            <a:spLocks noGrp="1"/>
          </p:cNvSpPr>
          <p:nvPr>
            <p:ph idx="1"/>
          </p:nvPr>
        </p:nvSpPr>
        <p:spPr>
          <a:xfrm>
            <a:off x="838200" y="1825624"/>
            <a:ext cx="10515600" cy="5032375"/>
          </a:xfrm>
        </p:spPr>
        <p:txBody>
          <a:bodyPr/>
          <a:lstStyle/>
          <a:p>
            <a:pPr marL="0" indent="0" algn="just">
              <a:buNone/>
            </a:pPr>
            <a:r>
              <a:rPr lang="en-US" dirty="0">
                <a:latin typeface="Times New Roman" panose="02020603050405020304" pitchFamily="18" charset="0"/>
                <a:cs typeface="Times New Roman" panose="02020603050405020304" pitchFamily="18" charset="0"/>
              </a:rPr>
              <a:t>The word system is used to describe any organization or device with three characteristics </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system must have at least one input</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r>
              <a:rPr lang="lt-LT" dirty="0">
                <a:latin typeface="Times New Roman" panose="02020603050405020304" pitchFamily="18" charset="0"/>
                <a:cs typeface="Times New Roman" panose="02020603050405020304" pitchFamily="18" charset="0"/>
              </a:rPr>
              <a:t>at </a:t>
            </a:r>
            <a:r>
              <a:rPr lang="lt-LT" dirty="0" err="1">
                <a:latin typeface="Times New Roman" panose="02020603050405020304" pitchFamily="18" charset="0"/>
                <a:cs typeface="Times New Roman" panose="02020603050405020304" pitchFamily="18" charset="0"/>
              </a:rPr>
              <a:t>least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one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and must perform some function of it</a:t>
            </a:r>
            <a:r>
              <a:rPr lang="pl-PL"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real system has more than one input or output. Like all other systems, a microprocessor system has: inputs, outputs and performs certain functions</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D3AF76C2-6D71-4621-A785-3C923E93F658}"/>
              </a:ext>
            </a:extLst>
          </p:cNvPr>
          <p:cNvPicPr>
            <a:picLocks noChangeAspect="1"/>
          </p:cNvPicPr>
          <p:nvPr/>
        </p:nvPicPr>
        <p:blipFill>
          <a:blip r:embed="rId2"/>
          <a:stretch>
            <a:fillRect/>
          </a:stretch>
        </p:blipFill>
        <p:spPr>
          <a:xfrm>
            <a:off x="3958797" y="4261636"/>
            <a:ext cx="4274406" cy="767051"/>
          </a:xfrm>
          <a:prstGeom prst="roundRect">
            <a:avLst>
              <a:gd name="adj" fmla="val 39171"/>
            </a:avLst>
          </a:prstGeom>
        </p:spPr>
      </p:pic>
    </p:spTree>
    <p:extLst>
      <p:ext uri="{BB962C8B-B14F-4D97-AF65-F5344CB8AC3E}">
        <p14:creationId xmlns:p14="http://schemas.microsoft.com/office/powerpoint/2010/main" val="366652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BE96613-B5FE-4FBF-85B9-512C8A775817}"/>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Basic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D280A70-5E4B-44C5-98B4-39BDB3000302}"/>
              </a:ext>
            </a:extLst>
          </p:cNvPr>
          <p:cNvSpPr>
            <a:spLocks noGrp="1"/>
          </p:cNvSpPr>
          <p:nvPr>
            <p:ph idx="1"/>
          </p:nvPr>
        </p:nvSpPr>
        <p:spPr>
          <a:xfrm>
            <a:off x="838200" y="1825624"/>
            <a:ext cx="10515600" cy="5032375"/>
          </a:xfrm>
        </p:spPr>
        <p:txBody>
          <a:bodyPr/>
          <a:lstStyle/>
          <a:p>
            <a:pPr algn="just"/>
            <a:r>
              <a:rPr lang="en-US" dirty="0">
                <a:latin typeface="Times New Roman" panose="02020603050405020304" pitchFamily="18" charset="0"/>
                <a:cs typeface="Times New Roman" panose="02020603050405020304" pitchFamily="18" charset="0"/>
              </a:rPr>
              <a:t>Microprocessor, a device performing arithmetic, logic and control operations implemented in one integrated chip (microcircuit)</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RAM - Random Access Memory - A random access memory</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ROM (Read Only Memory) - Read only memory.</a:t>
            </a:r>
          </a:p>
          <a:p>
            <a:pPr algn="just"/>
            <a:r>
              <a:rPr lang="en-US" dirty="0">
                <a:latin typeface="Times New Roman" panose="02020603050405020304" pitchFamily="18" charset="0"/>
                <a:cs typeface="Times New Roman" panose="02020603050405020304" pitchFamily="18" charset="0"/>
              </a:rPr>
              <a:t>PROM - (Programmable Read-Only Memory) - programmable memory. </a:t>
            </a:r>
          </a:p>
          <a:p>
            <a:pPr algn="just"/>
            <a:r>
              <a:rPr lang="en-US" dirty="0">
                <a:latin typeface="Times New Roman" panose="02020603050405020304" pitchFamily="18" charset="0"/>
                <a:cs typeface="Times New Roman" panose="02020603050405020304" pitchFamily="18" charset="0"/>
              </a:rPr>
              <a:t>EEPROM - Electrically Erasable Programmable Read-Only Memory - Electrically Erasable Programmable Read-Only Memory</a:t>
            </a:r>
            <a:r>
              <a:rPr lang="lt-LT"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745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04A634D-ED4C-4794-A43E-3C7B477CAF55}"/>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Basic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concepts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3132121-0835-475A-9EF9-4652BABA7D0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Microcontroller - An integrated circuit containing the microprocessor, memory and other modules necessary for the operation of the microprocessor and for communication with external devices</a:t>
            </a:r>
            <a:r>
              <a:rPr lang="lt-LT"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Controller - a functionally completed self-acting device performing certain predefined control functions</a:t>
            </a:r>
            <a:r>
              <a:rPr lang="lt-LT"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89554010"/>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1751</Words>
  <Application>Microsoft Office PowerPoint</Application>
  <PresentationFormat>Plačiaekranė</PresentationFormat>
  <Paragraphs>186</Paragraphs>
  <Slides>56</Slides>
  <Notes>1</Notes>
  <HiddenSlides>0</HiddenSlides>
  <MMClips>0</MMClips>
  <ScaleCrop>false</ScaleCrop>
  <HeadingPairs>
    <vt:vector size="6" baseType="variant">
      <vt:variant>
        <vt:lpstr>Naudojami šriftai</vt:lpstr>
      </vt:variant>
      <vt:variant>
        <vt:i4>4</vt:i4>
      </vt:variant>
      <vt:variant>
        <vt:lpstr>Tema</vt:lpstr>
      </vt:variant>
      <vt:variant>
        <vt:i4>1</vt:i4>
      </vt:variant>
      <vt:variant>
        <vt:lpstr>Skaidrių pavadinimai</vt:lpstr>
      </vt:variant>
      <vt:variant>
        <vt:i4>56</vt:i4>
      </vt:variant>
    </vt:vector>
  </HeadingPairs>
  <TitlesOfParts>
    <vt:vector size="61" baseType="lpstr">
      <vt:lpstr>Arial</vt:lpstr>
      <vt:lpstr>Calibri</vt:lpstr>
      <vt:lpstr>Calibri Light</vt:lpstr>
      <vt:lpstr>Times New Roman</vt:lpstr>
      <vt:lpstr>„Office“ tema</vt:lpstr>
      <vt:lpstr>Programming of smart device components</vt:lpstr>
      <vt:lpstr>Microprocessors and microcontrollers</vt:lpstr>
      <vt:lpstr>Household microprocessor devices</vt:lpstr>
      <vt:lpstr>Smart home system</vt:lpstr>
      <vt:lpstr>Microprocessors in electrical engineering and electronics</vt:lpstr>
      <vt:lpstr>Microprocessors in cars</vt:lpstr>
      <vt:lpstr>Microprocessor system</vt:lpstr>
      <vt:lpstr>Basic concepts</vt:lpstr>
      <vt:lpstr>Basic concepts</vt:lpstr>
      <vt:lpstr>Microprocessor system components</vt:lpstr>
      <vt:lpstr>Principle of microprocessor operation</vt:lpstr>
      <vt:lpstr>Processor architectures</vt:lpstr>
      <vt:lpstr>Processor architectures</vt:lpstr>
      <vt:lpstr>Processor architectures</vt:lpstr>
      <vt:lpstr>Microcontroller concept</vt:lpstr>
      <vt:lpstr>Microcontroller features</vt:lpstr>
      <vt:lpstr>Data format</vt:lpstr>
      <vt:lpstr>Microcontroller bus width</vt:lpstr>
      <vt:lpstr>Microprocessor and microcontroller</vt:lpstr>
      <vt:lpstr>Minimum microcontroller circuit diagram</vt:lpstr>
      <vt:lpstr>Generalized microcontroller architecture</vt:lpstr>
      <vt:lpstr>Arduino UNO controller</vt:lpstr>
      <vt:lpstr>Arduino UNO controller</vt:lpstr>
      <vt:lpstr>Arduino UNO controller</vt:lpstr>
      <vt:lpstr>Next - Arduino programming</vt:lpstr>
      <vt:lpstr>Arduino controller</vt:lpstr>
      <vt:lpstr>Programming language, language types and generations</vt:lpstr>
      <vt:lpstr>Machine language</vt:lpstr>
      <vt:lpstr>Assembly language</vt:lpstr>
      <vt:lpstr>Assembly language</vt:lpstr>
      <vt:lpstr>C, C ++ programming languages</vt:lpstr>
      <vt:lpstr>C, C ++ programming languages</vt:lpstr>
      <vt:lpstr>Computing systems</vt:lpstr>
      <vt:lpstr>The concept of a variable</vt:lpstr>
      <vt:lpstr>Basic data types</vt:lpstr>
      <vt:lpstr>Variable names</vt:lpstr>
      <vt:lpstr>Variable names</vt:lpstr>
      <vt:lpstr>True and false names</vt:lpstr>
      <vt:lpstr>Good and bad naming style</vt:lpstr>
      <vt:lpstr>ARDUINO programming process</vt:lpstr>
      <vt:lpstr>Hardware C language</vt:lpstr>
      <vt:lpstr>Hardware C language - variables</vt:lpstr>
      <vt:lpstr>The standard expression for the variable</vt:lpstr>
      <vt:lpstr>Global and local variables</vt:lpstr>
      <vt:lpstr>Hardware C language - comments</vt:lpstr>
      <vt:lpstr>Hardware C language - comment style</vt:lpstr>
      <vt:lpstr>Hardware C language - features</vt:lpstr>
      <vt:lpstr>Standard expression of a function</vt:lpstr>
      <vt:lpstr>Hardware C language - instructions</vt:lpstr>
      <vt:lpstr>Port management</vt:lpstr>
      <vt:lpstr>pinMode ()</vt:lpstr>
      <vt:lpstr>pinMode()</vt:lpstr>
      <vt:lpstr>Balancing Pull-Up Resistors</vt:lpstr>
      <vt:lpstr>Balancing Pull-Up Resistors</vt:lpstr>
      <vt:lpstr>digitalRead()</vt:lpstr>
      <vt:lpstr>digitalWrite()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Elektroninės saugos sistemos</dc:title>
  <dc:creator>Simonas Česnauskas</dc:creator>
  <cp:lastModifiedBy>simonas česnauskas</cp:lastModifiedBy>
  <cp:revision>30</cp:revision>
  <dcterms:created xsi:type="dcterms:W3CDTF">2020-12-25T19:27:06Z</dcterms:created>
  <dcterms:modified xsi:type="dcterms:W3CDTF">2021-03-04T11:02:16Z</dcterms:modified>
</cp:coreProperties>
</file>